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260" r:id="rId2"/>
    <p:sldId id="499" r:id="rId3"/>
    <p:sldId id="453" r:id="rId4"/>
    <p:sldId id="487" r:id="rId5"/>
    <p:sldId id="500" r:id="rId6"/>
    <p:sldId id="501" r:id="rId7"/>
    <p:sldId id="482" r:id="rId8"/>
    <p:sldId id="502" r:id="rId9"/>
    <p:sldId id="493" r:id="rId10"/>
    <p:sldId id="498" r:id="rId11"/>
    <p:sldId id="503" r:id="rId12"/>
    <p:sldId id="504" r:id="rId13"/>
    <p:sldId id="505" r:id="rId14"/>
    <p:sldId id="373" r:id="rId15"/>
  </p:sldIdLst>
  <p:sldSz cx="9144000" cy="6858000" type="screen4x3"/>
  <p:notesSz cx="6662738" cy="98329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154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306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46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613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5766" algn="l" defTabSz="914306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2920" algn="l" defTabSz="914306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072" algn="l" defTabSz="914306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226" algn="l" defTabSz="914306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CCFFCC"/>
    <a:srgbClr val="CCFF99"/>
    <a:srgbClr val="FFFF66"/>
    <a:srgbClr val="DE084A"/>
    <a:srgbClr val="E60031"/>
    <a:srgbClr val="E6005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2"/>
      </p:cViewPr>
      <p:guideLst>
        <p:guide orient="horz" pos="2160"/>
        <p:guide orient="horz" pos="2479"/>
        <p:guide orient="horz" pos="2799"/>
        <p:guide orient="horz" pos="3113"/>
        <p:guide orient="horz" pos="3439"/>
        <p:guide orient="horz" pos="3754"/>
        <p:guide orient="horz" pos="4080"/>
        <p:guide orient="horz" pos="1836"/>
        <p:guide pos="2880"/>
        <p:guide pos="2440"/>
        <p:guide pos="3324"/>
        <p:guide pos="3787"/>
        <p:guide pos="4212"/>
        <p:guide pos="4657"/>
        <p:guide pos="5100"/>
        <p:guide pos="55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87632775102328E-2"/>
          <c:y val="4.5357327989093914E-2"/>
          <c:w val="0.95782473444979677"/>
          <c:h val="0.85744839774856263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21834</c:v>
                </c:pt>
                <c:pt idx="1">
                  <c:v>44279</c:v>
                </c:pt>
                <c:pt idx="2">
                  <c:v>114629</c:v>
                </c:pt>
                <c:pt idx="3">
                  <c:v>188514</c:v>
                </c:pt>
                <c:pt idx="4">
                  <c:v>280000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13952"/>
        <c:axId val="26815488"/>
      </c:areaChart>
      <c:catAx>
        <c:axId val="2681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815488"/>
        <c:crosses val="autoZero"/>
        <c:auto val="1"/>
        <c:lblAlgn val="ctr"/>
        <c:lblOffset val="100"/>
        <c:noMultiLvlLbl val="0"/>
      </c:catAx>
      <c:valAx>
        <c:axId val="26815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68139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293" cy="4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446" y="0"/>
            <a:ext cx="2887293" cy="4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1326"/>
            <a:ext cx="2887293" cy="4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446" y="9341326"/>
            <a:ext cx="2887293" cy="4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1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AEFC087-539D-49AE-890F-524BB5E89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4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293" cy="4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446" y="0"/>
            <a:ext cx="2887293" cy="4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39775"/>
            <a:ext cx="4911725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154" y="4672239"/>
            <a:ext cx="4886432" cy="442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1326"/>
            <a:ext cx="2887293" cy="4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446" y="9341326"/>
            <a:ext cx="2887293" cy="4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1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66AD225-1581-41E5-8ACE-FFDD6B59C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95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 Unicode MS" pitchFamily="34" charset="-128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3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4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34F2DA74-86EE-4C42-A455-9D0449CF3F02}" type="slidenum">
              <a:rPr lang="ru-RU" altLang="ru-RU" smtClean="0">
                <a:ea typeface="ヒラギノ角ゴ Pro W3"/>
                <a:cs typeface="ヒラギノ角ゴ Pro W3"/>
              </a:rPr>
              <a:pPr/>
              <a:t>1</a:t>
            </a:fld>
            <a:endParaRPr lang="ru-RU" altLang="ru-RU" smtClean="0">
              <a:ea typeface="ヒラギノ角ゴ Pro W3"/>
              <a:cs typeface="ヒラギノ角ゴ Pro W3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60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5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5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5" y="1711326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82184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5" y="1711326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28322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53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720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6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6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0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5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3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737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60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LEFT_0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3375"/>
            <a:ext cx="646113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5" y="1711326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ru-RU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2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ru-RU"/>
          </a:p>
        </p:txBody>
      </p:sp>
      <p:pic>
        <p:nvPicPr>
          <p:cNvPr id="1031" name="Picture 15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66714"/>
            <a:ext cx="1871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3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ru-RU" sz="2400">
                <a:solidFill>
                  <a:schemeClr val="tx1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90000"/>
                </a:lnSpc>
              </a:pPr>
              <a:endParaRPr lang="ru-RU"/>
            </a:p>
          </p:txBody>
        </p:sp>
      </p:grpSp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eaLnBrk="0" hangingPunct="0"/>
            <a:fld id="{FA7C5E19-8502-446A-A860-EAE7C9ED09FF}" type="slidenum">
              <a:rPr lang="ru-RU" b="1">
                <a:ea typeface="ヒラギノ角ゴ Pro W3"/>
                <a:cs typeface="ヒラギノ角ゴ Pro W3"/>
              </a:rPr>
              <a:pPr eaLnBrk="0" hangingPunct="0"/>
              <a:t>‹#›</a:t>
            </a:fld>
            <a:endParaRPr lang="ru-RU"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/>
        </a:defRPr>
      </a:lvl5pPr>
      <a:lvl6pPr marL="457154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306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46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613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865" indent="-34286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ＭＳ Ｐゴシック" charset="0"/>
          <a:cs typeface="ＭＳ Ｐゴシック"/>
        </a:defRPr>
      </a:lvl1pPr>
      <a:lvl2pPr marL="742874" indent="-28572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ＭＳ Ｐゴシック" charset="0"/>
          <a:cs typeface="ＭＳ Ｐゴシック"/>
        </a:defRPr>
      </a:lvl2pPr>
      <a:lvl3pPr marL="1142883" indent="-22857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ＭＳ Ｐゴシック" charset="0"/>
          <a:cs typeface="ＭＳ Ｐゴシック"/>
        </a:defRPr>
      </a:lvl3pPr>
      <a:lvl4pPr marL="1561940" indent="-22857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charset="0"/>
          <a:cs typeface="ＭＳ Ｐゴシック"/>
        </a:defRPr>
      </a:lvl4pPr>
      <a:lvl5pPr marL="1980998" indent="-22857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charset="0"/>
          <a:cs typeface="ＭＳ Ｐゴシック"/>
        </a:defRPr>
      </a:lvl5pPr>
      <a:lvl6pPr marL="2438150" indent="-228576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304" indent="-228576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457" indent="-228576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09610" indent="-228576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 descr="ray_01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5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2400">
                <a:solidFill>
                  <a:schemeClr val="tx1"/>
                </a:solidFill>
              </a:endParaRPr>
            </a:p>
          </p:txBody>
        </p:sp>
        <p:sp>
          <p:nvSpPr>
            <p:cNvPr id="2056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2400">
                <a:solidFill>
                  <a:schemeClr val="tx1"/>
                </a:solidFill>
              </a:endParaRPr>
            </a:p>
          </p:txBody>
        </p:sp>
        <p:sp>
          <p:nvSpPr>
            <p:cNvPr id="2057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2400">
                <a:solidFill>
                  <a:schemeClr val="tx1"/>
                </a:solidFill>
              </a:endParaRPr>
            </a:p>
          </p:txBody>
        </p:sp>
        <p:sp>
          <p:nvSpPr>
            <p:cNvPr id="2058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2400">
                <a:solidFill>
                  <a:schemeClr val="tx1"/>
                </a:solidFill>
              </a:endParaRPr>
            </a:p>
          </p:txBody>
        </p:sp>
        <p:sp>
          <p:nvSpPr>
            <p:cNvPr id="2059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altLang="ru-RU" sz="2400">
                <a:solidFill>
                  <a:schemeClr val="tx1"/>
                </a:solidFill>
              </a:endParaRPr>
            </a:p>
          </p:txBody>
        </p:sp>
        <p:sp>
          <p:nvSpPr>
            <p:cNvPr id="2060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altLang="ru-RU" sz="2400">
                <a:solidFill>
                  <a:schemeClr val="tx1"/>
                </a:solidFill>
              </a:endParaRPr>
            </a:p>
          </p:txBody>
        </p:sp>
        <p:sp>
          <p:nvSpPr>
            <p:cNvPr id="2061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altLang="ru-RU" sz="2400">
                <a:solidFill>
                  <a:schemeClr val="tx1"/>
                </a:solidFill>
              </a:endParaRPr>
            </a:p>
          </p:txBody>
        </p:sp>
        <p:sp>
          <p:nvSpPr>
            <p:cNvPr id="2062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altLang="ru-RU" sz="2400">
                <a:solidFill>
                  <a:schemeClr val="tx1"/>
                </a:solidFill>
              </a:endParaRPr>
            </a:p>
          </p:txBody>
        </p:sp>
      </p:grpSp>
      <p:sp>
        <p:nvSpPr>
          <p:cNvPr id="2052" name="Rectangle 44"/>
          <p:cNvSpPr>
            <a:spLocks noChangeArrowheads="1"/>
          </p:cNvSpPr>
          <p:nvPr/>
        </p:nvSpPr>
        <p:spPr bwMode="auto">
          <a:xfrm>
            <a:off x="395288" y="2853680"/>
            <a:ext cx="84248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703C"/>
                </a:solidFill>
                <a:latin typeface="Calibri" pitchFamily="34" charset="0"/>
                <a:cs typeface="Calibri" pitchFamily="34" charset="0"/>
              </a:rPr>
              <a:t>Финансирование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703C"/>
                </a:solidFill>
                <a:latin typeface="Calibri" pitchFamily="34" charset="0"/>
                <a:cs typeface="Calibri" pitchFamily="34" charset="0"/>
              </a:rPr>
              <a:t>МЕГА Проектов</a:t>
            </a:r>
            <a:endParaRPr lang="ru-RU" altLang="ru-RU" sz="3600" b="1" dirty="0">
              <a:solidFill>
                <a:srgbClr val="00703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2"/>
          <p:cNvSpPr txBox="1">
            <a:spLocks noChangeArrowheads="1"/>
          </p:cNvSpPr>
          <p:nvPr/>
        </p:nvSpPr>
        <p:spPr>
          <a:xfrm>
            <a:off x="925736" y="398040"/>
            <a:ext cx="5446712" cy="501650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Кредитование под залог готового объекта недвижимости</a:t>
            </a:r>
            <a:endParaRPr lang="ru-RU" altLang="ru-RU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848872" cy="46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2"/>
          <p:cNvSpPr txBox="1">
            <a:spLocks noChangeArrowheads="1"/>
          </p:cNvSpPr>
          <p:nvPr/>
        </p:nvSpPr>
        <p:spPr>
          <a:xfrm>
            <a:off x="925736" y="398040"/>
            <a:ext cx="5446712" cy="501650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Кредитование под залог готового объекта недвижимости</a:t>
            </a:r>
            <a:endParaRPr lang="ru-RU" altLang="ru-RU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3" y="1315591"/>
            <a:ext cx="8197225" cy="44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2"/>
          <p:cNvSpPr txBox="1">
            <a:spLocks noChangeArrowheads="1"/>
          </p:cNvSpPr>
          <p:nvPr/>
        </p:nvSpPr>
        <p:spPr>
          <a:xfrm>
            <a:off x="925736" y="398040"/>
            <a:ext cx="5446712" cy="501650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Кейсы</a:t>
            </a:r>
            <a:endParaRPr lang="ru-RU" altLang="ru-RU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7"/>
            <a:ext cx="804382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2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2"/>
          <p:cNvSpPr txBox="1">
            <a:spLocks noChangeArrowheads="1"/>
          </p:cNvSpPr>
          <p:nvPr/>
        </p:nvSpPr>
        <p:spPr>
          <a:xfrm>
            <a:off x="925736" y="398040"/>
            <a:ext cx="5446712" cy="501650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Кейсы</a:t>
            </a:r>
            <a:endParaRPr lang="ru-RU" altLang="ru-RU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6418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0588" y="6440488"/>
            <a:ext cx="520700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>
              <a:defRPr sz="2800">
                <a:solidFill>
                  <a:srgbClr val="00703C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000">
                <a:solidFill>
                  <a:srgbClr val="00703C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000">
                <a:solidFill>
                  <a:srgbClr val="00703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36"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90"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43" eaLnBrk="0" hangingPunct="0"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96" eaLnBrk="0" hangingPunct="0"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50" eaLnBrk="0" hangingPunct="0"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02" eaLnBrk="0" hangingPunct="0"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200">
                <a:solidFill>
                  <a:schemeClr val="bg1"/>
                </a:solidFill>
              </a:rPr>
              <a:t> </a:t>
            </a:r>
            <a:fld id="{599AF750-7E0E-49A4-BD75-0728CF634D1C}" type="slidenum">
              <a:rPr lang="en-US" altLang="ru-RU" sz="1200">
                <a:solidFill>
                  <a:schemeClr val="bg1"/>
                </a:solidFill>
              </a:rPr>
              <a:pPr/>
              <a:t>14</a:t>
            </a:fld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2124076" y="2997200"/>
            <a:ext cx="532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Calibri" pitchFamily="34" charset="0"/>
                <a:cs typeface="Calibri" pitchFamily="34" charset="0"/>
              </a:defRPr>
            </a:lvl1pPr>
            <a:lvl2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/>
            <a:r>
              <a:rPr lang="ru-RU" altLang="ru-RU" sz="2800" dirty="0">
                <a:latin typeface="Arial Black" pitchFamily="34" charset="0"/>
              </a:rPr>
              <a:t>Спасибо за внимание!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444531" y="3861048"/>
            <a:ext cx="4935781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Гусятников Павел Викторович</a:t>
            </a:r>
            <a:endParaRPr lang="ru-RU" sz="1800" b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Дирекция по работе с предприятиями недвижимости</a:t>
            </a:r>
          </a:p>
          <a:p>
            <a:pPr eaLnBrk="1" hangingPunct="1"/>
            <a:r>
              <a:rPr lang="ru-RU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Московского банка ОАО «Сбербанк России</a:t>
            </a:r>
            <a:r>
              <a:rPr lang="ru-RU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b="1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b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en-US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+7 (495) 669-07-</a:t>
            </a:r>
            <a:r>
              <a:rPr lang="ru-RU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PVGusyatnikov</a:t>
            </a:r>
            <a:r>
              <a:rPr lang="en-US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@sberbank.ru </a:t>
            </a:r>
            <a:endParaRPr lang="ru-RU" b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sz="1800" b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195" y="692696"/>
            <a:ext cx="5603875" cy="298996"/>
          </a:xfrm>
        </p:spPr>
        <p:txBody>
          <a:bodyPr/>
          <a:lstStyle/>
          <a:p>
            <a:r>
              <a:rPr lang="ru-RU" dirty="0" smtClean="0"/>
              <a:t>Московский Банк сегодня</a:t>
            </a:r>
            <a:endParaRPr lang="ru-RU" dirty="0"/>
          </a:p>
        </p:txBody>
      </p:sp>
      <p:pic>
        <p:nvPicPr>
          <p:cNvPr id="184" name="Picture 4" descr="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474" y="1176664"/>
            <a:ext cx="3934475" cy="51442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5" name="AutoShape 5"/>
          <p:cNvSpPr>
            <a:spLocks noChangeArrowheads="1"/>
          </p:cNvSpPr>
          <p:nvPr/>
        </p:nvSpPr>
        <p:spPr bwMode="auto">
          <a:xfrm>
            <a:off x="3285662" y="3600787"/>
            <a:ext cx="1933320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>
              <a:spcAft>
                <a:spcPct val="260000"/>
              </a:spcAft>
              <a:defRPr/>
            </a:pP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Краснопресненское</a:t>
            </a:r>
          </a:p>
        </p:txBody>
      </p:sp>
      <p:pic>
        <p:nvPicPr>
          <p:cNvPr id="1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89" y="3716370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AutoShape 7"/>
          <p:cNvSpPr>
            <a:spLocks noChangeArrowheads="1"/>
          </p:cNvSpPr>
          <p:nvPr/>
        </p:nvSpPr>
        <p:spPr bwMode="auto">
          <a:xfrm>
            <a:off x="4087807" y="2743416"/>
            <a:ext cx="1370080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>
              <a:spcAft>
                <a:spcPct val="260000"/>
              </a:spcAft>
              <a:defRPr/>
            </a:pPr>
            <a:r>
              <a:rPr lang="ru-RU" sz="1600" b="1" dirty="0" err="1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Стромынское</a:t>
            </a:r>
            <a:endParaRPr lang="ru-RU" sz="1600" b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3" y="2783868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AutoShape 9"/>
          <p:cNvSpPr>
            <a:spLocks noChangeArrowheads="1"/>
          </p:cNvSpPr>
          <p:nvPr/>
        </p:nvSpPr>
        <p:spPr bwMode="auto">
          <a:xfrm>
            <a:off x="4344006" y="4478783"/>
            <a:ext cx="1437928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>
              <a:spcAft>
                <a:spcPct val="260000"/>
              </a:spcAft>
              <a:defRPr/>
            </a:pPr>
            <a:r>
              <a:rPr lang="ru-RU" sz="1600" b="1" dirty="0" err="1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Лефортовское</a:t>
            </a:r>
            <a:endParaRPr lang="ru-RU" sz="1600" b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85" y="5227820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AutoShape 13"/>
          <p:cNvSpPr>
            <a:spLocks noChangeArrowheads="1"/>
          </p:cNvSpPr>
          <p:nvPr/>
        </p:nvSpPr>
        <p:spPr bwMode="auto">
          <a:xfrm>
            <a:off x="2095103" y="4741004"/>
            <a:ext cx="928261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 algn="r">
              <a:spcAft>
                <a:spcPct val="260000"/>
              </a:spcAft>
              <a:defRPr/>
            </a:pP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Донское</a:t>
            </a:r>
          </a:p>
        </p:txBody>
      </p:sp>
      <p:pic>
        <p:nvPicPr>
          <p:cNvPr id="19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39" y="4584054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AutoShape 15"/>
          <p:cNvSpPr>
            <a:spLocks noChangeArrowheads="1"/>
          </p:cNvSpPr>
          <p:nvPr/>
        </p:nvSpPr>
        <p:spPr bwMode="auto">
          <a:xfrm>
            <a:off x="1556308" y="3739263"/>
            <a:ext cx="994309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 algn="r">
              <a:spcAft>
                <a:spcPct val="260000"/>
              </a:spcAft>
              <a:defRPr/>
            </a:pP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Киевское</a:t>
            </a:r>
          </a:p>
        </p:txBody>
      </p:sp>
      <p:pic>
        <p:nvPicPr>
          <p:cNvPr id="19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7" y="3782662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AutoShape 17"/>
          <p:cNvSpPr>
            <a:spLocks noChangeArrowheads="1"/>
          </p:cNvSpPr>
          <p:nvPr/>
        </p:nvSpPr>
        <p:spPr bwMode="auto">
          <a:xfrm>
            <a:off x="1939119" y="4190231"/>
            <a:ext cx="1225946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>
              <a:spcAft>
                <a:spcPct val="260000"/>
              </a:spcAft>
              <a:defRPr/>
            </a:pPr>
            <a:r>
              <a:rPr lang="ru-RU" sz="1600" b="1" dirty="0" err="1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Вернадское</a:t>
            </a:r>
            <a:endParaRPr lang="ru-RU" sz="1600" b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89" y="4075818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" name="AutoShape 19"/>
          <p:cNvSpPr>
            <a:spLocks noChangeArrowheads="1"/>
          </p:cNvSpPr>
          <p:nvPr/>
        </p:nvSpPr>
        <p:spPr bwMode="auto">
          <a:xfrm>
            <a:off x="896795" y="2292632"/>
            <a:ext cx="1591297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 algn="r">
              <a:spcAft>
                <a:spcPct val="260000"/>
              </a:spcAft>
              <a:defRPr/>
            </a:pP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Зеленоградское</a:t>
            </a:r>
          </a:p>
        </p:txBody>
      </p:sp>
      <p:pic>
        <p:nvPicPr>
          <p:cNvPr id="19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67" y="2334558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AutoShape 21"/>
          <p:cNvSpPr>
            <a:spLocks noChangeArrowheads="1"/>
          </p:cNvSpPr>
          <p:nvPr/>
        </p:nvSpPr>
        <p:spPr bwMode="auto">
          <a:xfrm>
            <a:off x="3122488" y="5443695"/>
            <a:ext cx="1389502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>
              <a:spcAft>
                <a:spcPct val="260000"/>
              </a:spcAft>
              <a:defRPr/>
            </a:pP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Царицынское</a:t>
            </a:r>
          </a:p>
        </p:txBody>
      </p:sp>
      <p:pic>
        <p:nvPicPr>
          <p:cNvPr id="20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57" y="4520709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AutoShape 23"/>
          <p:cNvSpPr>
            <a:spLocks noChangeArrowheads="1"/>
          </p:cNvSpPr>
          <p:nvPr/>
        </p:nvSpPr>
        <p:spPr bwMode="auto">
          <a:xfrm>
            <a:off x="3380212" y="2294105"/>
            <a:ext cx="1180389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>
              <a:spcAft>
                <a:spcPct val="260000"/>
              </a:spcAft>
              <a:defRPr/>
            </a:pP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Сретенское</a:t>
            </a:r>
          </a:p>
        </p:txBody>
      </p:sp>
      <p:pic>
        <p:nvPicPr>
          <p:cNvPr id="20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38" y="2397903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" name="AutoShape 25"/>
          <p:cNvSpPr>
            <a:spLocks noChangeArrowheads="1"/>
          </p:cNvSpPr>
          <p:nvPr/>
        </p:nvSpPr>
        <p:spPr bwMode="auto">
          <a:xfrm>
            <a:off x="1803401" y="3132326"/>
            <a:ext cx="965289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 algn="r">
              <a:spcAft>
                <a:spcPct val="260000"/>
              </a:spcAft>
              <a:defRPr/>
            </a:pP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Тверское</a:t>
            </a:r>
          </a:p>
        </p:txBody>
      </p:sp>
      <p:pic>
        <p:nvPicPr>
          <p:cNvPr id="20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16" y="3181618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AutoShape 28"/>
          <p:cNvSpPr>
            <a:spLocks noChangeArrowheads="1"/>
          </p:cNvSpPr>
          <p:nvPr/>
        </p:nvSpPr>
        <p:spPr bwMode="auto">
          <a:xfrm>
            <a:off x="4215906" y="4929566"/>
            <a:ext cx="1289738" cy="272415"/>
          </a:xfrm>
          <a:prstGeom prst="roundRect">
            <a:avLst>
              <a:gd name="adj" fmla="val 16667"/>
            </a:avLst>
          </a:prstGeom>
          <a:ln>
            <a:solidFill>
              <a:srgbClr val="00703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>
              <a:spcAft>
                <a:spcPct val="260000"/>
              </a:spcAft>
              <a:defRPr/>
            </a:pPr>
            <a:r>
              <a:rPr lang="ru-RU" sz="1600" b="1" dirty="0" err="1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Люблинское</a:t>
            </a:r>
            <a:endParaRPr lang="ru-RU" sz="1600" b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6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3" y="4906673"/>
            <a:ext cx="208924" cy="1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1415150"/>
            <a:ext cx="2520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ru-RU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Отделений</a:t>
            </a:r>
          </a:p>
          <a:p>
            <a:endParaRPr lang="ru-RU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6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756</a:t>
            </a:r>
            <a:endParaRPr lang="ru-RU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ВСП</a:t>
            </a:r>
          </a:p>
          <a:p>
            <a:endParaRPr lang="ru-RU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6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18 000 </a:t>
            </a:r>
          </a:p>
          <a:p>
            <a:r>
              <a:rPr lang="ru-RU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Сотрудников</a:t>
            </a:r>
            <a:endParaRPr lang="ru-RU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0588" y="6440488"/>
            <a:ext cx="520700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>
              <a:defRPr sz="2800">
                <a:solidFill>
                  <a:srgbClr val="00703C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000">
                <a:solidFill>
                  <a:srgbClr val="00703C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000">
                <a:solidFill>
                  <a:srgbClr val="00703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36"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90"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43" eaLnBrk="0" hangingPunct="0"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96" eaLnBrk="0" hangingPunct="0"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50" eaLnBrk="0" hangingPunct="0"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02" eaLnBrk="0" hangingPunct="0"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200">
                <a:solidFill>
                  <a:schemeClr val="bg1"/>
                </a:solidFill>
              </a:rPr>
              <a:t> </a:t>
            </a:r>
            <a:fld id="{D78E55A6-8EC4-47EB-A13A-E00FCDB3E226}" type="slidenum">
              <a:rPr lang="en-US" altLang="ru-RU" sz="1200">
                <a:solidFill>
                  <a:schemeClr val="bg1"/>
                </a:solidFill>
              </a:rPr>
              <a:pPr/>
              <a:t>3</a:t>
            </a:fld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9" y="476250"/>
            <a:ext cx="5446712" cy="501650"/>
          </a:xfrm>
          <a:noFill/>
          <a:ln>
            <a:noFill/>
          </a:ln>
        </p:spPr>
        <p:txBody>
          <a:bodyPr anchor="ctr"/>
          <a:lstStyle/>
          <a:p>
            <a:r>
              <a:rPr lang="ru-RU" altLang="ru-RU" kern="1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Портфель Московского Банка</a:t>
            </a:r>
            <a:br>
              <a:rPr lang="ru-RU" altLang="ru-RU" kern="1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ru-RU" altLang="ru-RU" kern="1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по </a:t>
            </a:r>
            <a:r>
              <a:rPr lang="ru-RU" altLang="ru-RU" kern="12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финансированию </a:t>
            </a:r>
            <a:r>
              <a:rPr lang="ru-RU" altLang="ru-RU" kern="1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недвижимости</a:t>
            </a:r>
            <a:endParaRPr lang="ru-RU" altLang="ru-RU" kern="12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105273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КОРПОРАТИВНЫЙ КРЕДИТНЫЙ ПОРТФЕЛЬ </a:t>
            </a:r>
          </a:p>
          <a:p>
            <a:r>
              <a:rPr lang="ru-RU" sz="2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МОСКОВСКОГО БАНКА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6687" y="1484784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888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86220" y="4452392"/>
            <a:ext cx="7421338" cy="2216968"/>
            <a:chOff x="1547664" y="1196752"/>
            <a:chExt cx="6927730" cy="2216968"/>
          </a:xfrm>
        </p:grpSpPr>
        <p:cxnSp>
          <p:nvCxnSpPr>
            <p:cNvPr id="67" name="Прямая соединительная линия 66"/>
            <p:cNvCxnSpPr/>
            <p:nvPr/>
          </p:nvCxnSpPr>
          <p:spPr bwMode="auto">
            <a:xfrm>
              <a:off x="1691132" y="1196752"/>
              <a:ext cx="0" cy="208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Прямая соединительная линия 67"/>
            <p:cNvCxnSpPr/>
            <p:nvPr/>
          </p:nvCxnSpPr>
          <p:spPr bwMode="auto">
            <a:xfrm>
              <a:off x="3275308" y="1196752"/>
              <a:ext cx="0" cy="208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Прямая соединительная линия 68"/>
            <p:cNvCxnSpPr/>
            <p:nvPr/>
          </p:nvCxnSpPr>
          <p:spPr bwMode="auto">
            <a:xfrm>
              <a:off x="4859484" y="1196752"/>
              <a:ext cx="0" cy="208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Прямая соединительная линия 69"/>
            <p:cNvCxnSpPr/>
            <p:nvPr/>
          </p:nvCxnSpPr>
          <p:spPr bwMode="auto">
            <a:xfrm>
              <a:off x="6443660" y="1196752"/>
              <a:ext cx="0" cy="208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1691132" y="119675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/>
                  </a:solidFill>
                  <a:latin typeface="Calibri" pitchFamily="34" charset="0"/>
                </a:rPr>
                <a:t>2011</a:t>
              </a:r>
              <a:endParaRPr lang="ru-RU" sz="10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75308" y="119675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/>
                  </a:solidFill>
                  <a:latin typeface="Calibri" pitchFamily="34" charset="0"/>
                </a:rPr>
                <a:t>201</a:t>
              </a:r>
              <a:r>
                <a:rPr lang="en-US" sz="1000" b="1" dirty="0" smtClean="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endParaRPr lang="ru-RU" sz="10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59484" y="119675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/>
                  </a:solidFill>
                  <a:latin typeface="Calibri" pitchFamily="34" charset="0"/>
                </a:rPr>
                <a:t>201</a:t>
              </a:r>
              <a:r>
                <a:rPr lang="en-US" sz="1000" b="1" dirty="0" smtClean="0">
                  <a:solidFill>
                    <a:schemeClr val="tx1"/>
                  </a:solidFill>
                  <a:latin typeface="Calibri" pitchFamily="34" charset="0"/>
                </a:rPr>
                <a:t>3</a:t>
              </a:r>
              <a:endParaRPr lang="ru-RU" sz="10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43660" y="119675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/>
                  </a:solidFill>
                  <a:latin typeface="Calibri" pitchFamily="34" charset="0"/>
                </a:rPr>
                <a:t>201</a:t>
              </a:r>
              <a:r>
                <a:rPr lang="en-US" sz="1000" b="1" dirty="0" smtClean="0">
                  <a:solidFill>
                    <a:schemeClr val="tx1"/>
                  </a:solidFill>
                  <a:latin typeface="Calibri" pitchFamily="34" charset="0"/>
                </a:rPr>
                <a:t>4</a:t>
              </a:r>
              <a:endParaRPr lang="ru-RU" sz="10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 bwMode="auto">
            <a:xfrm>
              <a:off x="8027836" y="1196752"/>
              <a:ext cx="0" cy="208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8027836" y="119675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/>
                  </a:solidFill>
                  <a:latin typeface="Calibri" pitchFamily="34" charset="0"/>
                </a:rPr>
                <a:t>201</a:t>
              </a:r>
              <a:r>
                <a:rPr lang="en-US" sz="1000" b="1" dirty="0" smtClean="0">
                  <a:solidFill>
                    <a:schemeClr val="tx1"/>
                  </a:solidFill>
                  <a:latin typeface="Calibri" pitchFamily="34" charset="0"/>
                </a:rPr>
                <a:t>5</a:t>
              </a:r>
              <a:endParaRPr lang="ru-RU" sz="10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aphicFrame>
          <p:nvGraphicFramePr>
            <p:cNvPr id="77" name="Диаграмма 76"/>
            <p:cNvGraphicFramePr/>
            <p:nvPr>
              <p:extLst>
                <p:ext uri="{D42A27DB-BD31-4B8C-83A1-F6EECF244321}">
                  <p14:modId xmlns:p14="http://schemas.microsoft.com/office/powerpoint/2010/main" val="882798614"/>
                </p:ext>
              </p:extLst>
            </p:nvPr>
          </p:nvGraphicFramePr>
          <p:xfrm>
            <a:off x="1547664" y="1453728"/>
            <a:ext cx="6624736" cy="1959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3" name="Прямая соединительная линия 82"/>
            <p:cNvCxnSpPr/>
            <p:nvPr/>
          </p:nvCxnSpPr>
          <p:spPr bwMode="auto">
            <a:xfrm flipV="1">
              <a:off x="1691561" y="3090863"/>
              <a:ext cx="0" cy="1221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Прямая соединительная линия 83"/>
            <p:cNvCxnSpPr/>
            <p:nvPr/>
          </p:nvCxnSpPr>
          <p:spPr bwMode="auto">
            <a:xfrm flipV="1">
              <a:off x="3276532" y="2964656"/>
              <a:ext cx="0" cy="2483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Прямая соединительная линия 84"/>
            <p:cNvCxnSpPr/>
            <p:nvPr/>
          </p:nvCxnSpPr>
          <p:spPr bwMode="auto">
            <a:xfrm flipV="1">
              <a:off x="4858327" y="2571750"/>
              <a:ext cx="0" cy="6412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Прямая соединительная линия 85"/>
            <p:cNvCxnSpPr/>
            <p:nvPr/>
          </p:nvCxnSpPr>
          <p:spPr bwMode="auto">
            <a:xfrm flipV="1">
              <a:off x="6441708" y="2168920"/>
              <a:ext cx="0" cy="10440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Прямая соединительная линия 86"/>
            <p:cNvCxnSpPr/>
            <p:nvPr/>
          </p:nvCxnSpPr>
          <p:spPr bwMode="auto">
            <a:xfrm flipV="1">
              <a:off x="8028265" y="1647825"/>
              <a:ext cx="0" cy="15651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Овал 87"/>
            <p:cNvSpPr/>
            <p:nvPr/>
          </p:nvSpPr>
          <p:spPr bwMode="auto">
            <a:xfrm>
              <a:off x="1670927" y="3071341"/>
              <a:ext cx="45719" cy="457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90" name="Овал 89"/>
            <p:cNvSpPr/>
            <p:nvPr/>
          </p:nvSpPr>
          <p:spPr bwMode="auto">
            <a:xfrm>
              <a:off x="3252242" y="2946471"/>
              <a:ext cx="45719" cy="457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92" name="Овал 91"/>
            <p:cNvSpPr/>
            <p:nvPr/>
          </p:nvSpPr>
          <p:spPr bwMode="auto">
            <a:xfrm>
              <a:off x="4834037" y="2552999"/>
              <a:ext cx="45719" cy="457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94" name="Овал 93"/>
            <p:cNvSpPr/>
            <p:nvPr/>
          </p:nvSpPr>
          <p:spPr bwMode="auto">
            <a:xfrm>
              <a:off x="6418213" y="2146060"/>
              <a:ext cx="45719" cy="457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96" name="Овал 95"/>
            <p:cNvSpPr/>
            <p:nvPr/>
          </p:nvSpPr>
          <p:spPr bwMode="auto">
            <a:xfrm>
              <a:off x="8004770" y="1628800"/>
              <a:ext cx="45719" cy="457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97" name="Овал 96"/>
            <p:cNvSpPr/>
            <p:nvPr/>
          </p:nvSpPr>
          <p:spPr bwMode="auto">
            <a:xfrm>
              <a:off x="8004770" y="2075134"/>
              <a:ext cx="45719" cy="457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 bwMode="auto">
            <a:xfrm>
              <a:off x="7483866" y="1536378"/>
              <a:ext cx="0" cy="17486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7241403" y="1208970"/>
              <a:ext cx="515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accent6"/>
                  </a:solidFill>
                  <a:latin typeface="Calibri" pitchFamily="34" charset="0"/>
                </a:rPr>
                <a:t>сейчас</a:t>
              </a:r>
              <a:endParaRPr lang="ru-RU" sz="1000" b="1" dirty="0">
                <a:solidFill>
                  <a:schemeClr val="accent6"/>
                </a:solidFill>
                <a:latin typeface="Calibri" pitchFamily="34" charset="0"/>
              </a:endParaRPr>
            </a:p>
          </p:txBody>
        </p:sp>
        <p:sp>
          <p:nvSpPr>
            <p:cNvPr id="100" name="Овал 99"/>
            <p:cNvSpPr/>
            <p:nvPr/>
          </p:nvSpPr>
          <p:spPr bwMode="auto">
            <a:xfrm>
              <a:off x="7459663" y="1804167"/>
              <a:ext cx="45719" cy="4571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709849" y="1536378"/>
              <a:ext cx="799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6"/>
                  </a:solidFill>
                  <a:latin typeface="Calibri" pitchFamily="34" charset="0"/>
                </a:rPr>
                <a:t>243 037</a:t>
              </a:r>
              <a:endParaRPr lang="ru-RU" sz="1600" b="1" dirty="0">
                <a:solidFill>
                  <a:schemeClr val="accent6"/>
                </a:solidFill>
                <a:latin typeface="Calibri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740656" y="1729691"/>
            <a:ext cx="1255280" cy="82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млрд.</a:t>
            </a:r>
          </a:p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</a:t>
            </a:r>
            <a:r>
              <a:rPr lang="ru-RU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32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71600" y="263691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КРЕДИТНЫЙ ПОРТФЕЛЬ  </a:t>
            </a:r>
          </a:p>
          <a:p>
            <a:r>
              <a:rPr lang="ru-RU" sz="2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(НЕДВИЖИМОСТЬ)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36687" y="3068960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740656" y="3313867"/>
            <a:ext cx="1255280" cy="82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млрд.</a:t>
            </a:r>
          </a:p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</a:t>
            </a:r>
            <a:r>
              <a:rPr lang="ru-RU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32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 bwMode="auto">
          <a:xfrm>
            <a:off x="971600" y="2636912"/>
            <a:ext cx="77768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TextBox 120"/>
          <p:cNvSpPr txBox="1"/>
          <p:nvPr/>
        </p:nvSpPr>
        <p:spPr>
          <a:xfrm>
            <a:off x="4790550" y="3376736"/>
            <a:ext cx="395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Жилая: </a:t>
            </a:r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ru-RU" sz="20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млрд.руб</a:t>
            </a:r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Коммерческая: </a:t>
            </a:r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211 </a:t>
            </a:r>
            <a:r>
              <a:rPr lang="ru-RU" sz="20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млрд.руб</a:t>
            </a:r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www.krost-realty.ru/upload/resized_images/10291951e554a897cc94496b4f26e4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40708" r="16181" b="15188"/>
          <a:stretch/>
        </p:blipFill>
        <p:spPr bwMode="auto">
          <a:xfrm>
            <a:off x="5220816" y="4616896"/>
            <a:ext cx="3240360" cy="138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9" y="476250"/>
            <a:ext cx="5446712" cy="501650"/>
          </a:xfrm>
          <a:noFill/>
          <a:ln>
            <a:noFill/>
          </a:ln>
        </p:spPr>
        <p:txBody>
          <a:bodyPr anchor="ctr"/>
          <a:lstStyle/>
          <a:p>
            <a:r>
              <a:rPr lang="ru-RU" altLang="ru-RU" kern="1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Проекты, финансируемые Московским банком</a:t>
            </a:r>
            <a:endParaRPr lang="ru-RU" altLang="ru-RU" kern="12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t="4445" r="-670" b="5316"/>
          <a:stretch/>
        </p:blipFill>
        <p:spPr>
          <a:xfrm>
            <a:off x="1331640" y="1197550"/>
            <a:ext cx="3240360" cy="1710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5220816" y="1197549"/>
            <a:ext cx="3240360" cy="1727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1331640" y="3068162"/>
            <a:ext cx="3240360" cy="1385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16" y="3068163"/>
            <a:ext cx="2808312" cy="1385470"/>
          </a:xfrm>
          <a:prstGeom prst="rect">
            <a:avLst/>
          </a:prstGeom>
        </p:spPr>
      </p:pic>
      <p:pic>
        <p:nvPicPr>
          <p:cNvPr id="1026" name="Picture 2" descr="C:\Users\Sumkin-AS\AppData\Local\Microsoft\Windows\Temporary Internet Files\Content.Outlook\21ESSKT1\courtyard-moscow-paveletska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4" b="12898"/>
          <a:stretch/>
        </p:blipFill>
        <p:spPr bwMode="auto">
          <a:xfrm>
            <a:off x="1331640" y="4616896"/>
            <a:ext cx="3240360" cy="13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28205" r="-23" b="7568"/>
          <a:stretch/>
        </p:blipFill>
        <p:spPr bwMode="auto">
          <a:xfrm>
            <a:off x="5220816" y="3068163"/>
            <a:ext cx="3240360" cy="138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1331640" y="2565702"/>
            <a:ext cx="3240360" cy="359242"/>
          </a:xfrm>
          <a:prstGeom prst="rect">
            <a:avLst/>
          </a:prstGeom>
          <a:solidFill>
            <a:schemeClr val="accent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0063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ТЦ МЕТРОПОЛИС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331640" y="4094390"/>
            <a:ext cx="3240360" cy="359242"/>
          </a:xfrm>
          <a:prstGeom prst="rect">
            <a:avLst/>
          </a:prstGeom>
          <a:solidFill>
            <a:schemeClr val="accent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412931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БЦ АЛКОН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31640" y="5643124"/>
            <a:ext cx="3240360" cy="359242"/>
          </a:xfrm>
          <a:prstGeom prst="rect">
            <a:avLst/>
          </a:prstGeom>
          <a:solidFill>
            <a:schemeClr val="accent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567805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ОТЕЛЬ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COURTYARD MARRIOTT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220072" y="2565702"/>
            <a:ext cx="3241104" cy="359242"/>
          </a:xfrm>
          <a:prstGeom prst="rect">
            <a:avLst/>
          </a:prstGeom>
          <a:solidFill>
            <a:schemeClr val="accent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260063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БЦ ПРЕЗИДЕНТ ПЛАЗА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220072" y="4094390"/>
            <a:ext cx="3241104" cy="359242"/>
          </a:xfrm>
          <a:prstGeom prst="rect">
            <a:avLst/>
          </a:prstGeom>
          <a:solidFill>
            <a:schemeClr val="accent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072" y="412931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СК ЮЖНЫЕ ВРАТА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220072" y="5643124"/>
            <a:ext cx="3241104" cy="359242"/>
          </a:xfrm>
          <a:prstGeom prst="rect">
            <a:avLst/>
          </a:prstGeom>
          <a:solidFill>
            <a:schemeClr val="accent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0072" y="567805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ЖК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9" y="476250"/>
            <a:ext cx="5446712" cy="501650"/>
          </a:xfrm>
          <a:noFill/>
          <a:ln>
            <a:noFill/>
          </a:ln>
        </p:spPr>
        <p:txBody>
          <a:bodyPr anchor="ctr"/>
          <a:lstStyle/>
          <a:p>
            <a:r>
              <a:rPr lang="ru-RU" altLang="ru-RU" kern="1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Проектное финансирование в Сбербанке</a:t>
            </a:r>
            <a:endParaRPr lang="ru-RU" altLang="ru-RU" kern="12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/>
          <a:stretch/>
        </p:blipFill>
        <p:spPr bwMode="auto">
          <a:xfrm>
            <a:off x="1043608" y="1268760"/>
            <a:ext cx="794067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259632" y="5087590"/>
            <a:ext cx="7344816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Calibri" pitchFamily="34" charset="0"/>
                <a:cs typeface="Calibri" pitchFamily="34" charset="0"/>
              </a:defRPr>
            </a:lvl1pPr>
            <a:lvl2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marL="457154" indent="-457154">
              <a:buFontTx/>
              <a:buAutoNum type="arabicPeriod"/>
            </a:pPr>
            <a:r>
              <a:rPr lang="ru-RU" altLang="ru-RU" dirty="0" smtClean="0"/>
              <a:t>Финансирование строительства</a:t>
            </a:r>
          </a:p>
          <a:p>
            <a:pPr marL="457154" indent="-457154">
              <a:buFontTx/>
              <a:buAutoNum type="arabicPeriod"/>
            </a:pPr>
            <a:r>
              <a:rPr lang="ru-RU" altLang="ru-RU" dirty="0" smtClean="0"/>
              <a:t>Возмещение затрат, понесенных за счет собственных средств, в том числе погашение кредитов</a:t>
            </a:r>
            <a:endParaRPr lang="ru-RU" altLang="ru-RU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084819" y="4869160"/>
            <a:ext cx="7694616" cy="93610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914306" eaLnBrk="0" hangingPunct="0"/>
            <a:endParaRPr lang="ru-RU" sz="2400">
              <a:solidFill>
                <a:srgbClr val="000000"/>
              </a:solidFill>
              <a:latin typeface="Arial" charset="0"/>
              <a:ea typeface="ヒラギノ角ゴ Pro W3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1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42989" y="332656"/>
            <a:ext cx="5446712" cy="501650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Базовые условия финансирования строительства жилой недвижимости</a:t>
            </a:r>
            <a:endParaRPr lang="ru-RU" altLang="ru-RU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488832" cy="47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77014" r="95433" b="11722"/>
          <a:stretch/>
        </p:blipFill>
        <p:spPr bwMode="auto">
          <a:xfrm>
            <a:off x="2462436" y="4904085"/>
            <a:ext cx="112888" cy="5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77014" r="95433" b="11722"/>
          <a:stretch/>
        </p:blipFill>
        <p:spPr bwMode="auto">
          <a:xfrm>
            <a:off x="2573254" y="4904085"/>
            <a:ext cx="112888" cy="5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5627" y="49115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3C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ru-RU" sz="2400" b="1" dirty="0">
              <a:solidFill>
                <a:srgbClr val="00703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77014" r="95433" b="11722"/>
          <a:stretch/>
        </p:blipFill>
        <p:spPr bwMode="auto">
          <a:xfrm>
            <a:off x="5687044" y="4904085"/>
            <a:ext cx="1981299" cy="5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9" t="33850" r="13462" b="50000"/>
          <a:stretch/>
        </p:blipFill>
        <p:spPr bwMode="auto">
          <a:xfrm>
            <a:off x="7352236" y="2867025"/>
            <a:ext cx="133992" cy="76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67838" y="31165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3C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ru-RU" sz="1400" b="1" dirty="0">
              <a:solidFill>
                <a:srgbClr val="00703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1042988" y="404664"/>
            <a:ext cx="5832475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Calibri" pitchFamily="34" charset="0"/>
                <a:cs typeface="Calibri" pitchFamily="34" charset="0"/>
              </a:defRPr>
            </a:lvl1pPr>
            <a:lvl2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eaLnBrk="0" hangingPunct="0">
              <a:lnSpc>
                <a:spcPct val="90000"/>
              </a:lnSpc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dirty="0">
                <a:sym typeface="Helvetica Neue"/>
              </a:rPr>
              <a:t>Преимущества проектного финансирования</a:t>
            </a:r>
            <a:endParaRPr lang="en-US" altLang="ru-RU" dirty="0">
              <a:sym typeface="Helvetica Neue"/>
            </a:endParaRPr>
          </a:p>
        </p:txBody>
      </p:sp>
      <p:grpSp>
        <p:nvGrpSpPr>
          <p:cNvPr id="8195" name="Группа 10"/>
          <p:cNvGrpSpPr>
            <a:grpSpLocks/>
          </p:cNvGrpSpPr>
          <p:nvPr/>
        </p:nvGrpSpPr>
        <p:grpSpPr bwMode="auto">
          <a:xfrm>
            <a:off x="1187452" y="1557686"/>
            <a:ext cx="1439863" cy="1800225"/>
            <a:chOff x="1691680" y="1556792"/>
            <a:chExt cx="1440160" cy="1800200"/>
          </a:xfrm>
        </p:grpSpPr>
        <p:pic>
          <p:nvPicPr>
            <p:cNvPr id="8214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0" t="33530" r="69951" b="30753"/>
            <a:stretch>
              <a:fillRect/>
            </a:stretch>
          </p:blipFill>
          <p:spPr bwMode="auto">
            <a:xfrm>
              <a:off x="1691680" y="1556792"/>
              <a:ext cx="1440160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2" t="29243" r="69951" b="66470"/>
            <a:stretch>
              <a:fillRect/>
            </a:stretch>
          </p:blipFill>
          <p:spPr bwMode="auto">
            <a:xfrm>
              <a:off x="2627784" y="1604797"/>
              <a:ext cx="504056" cy="16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2700338" y="2100688"/>
            <a:ext cx="1800225" cy="64633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hangingPunct="0">
              <a:defRPr b="1">
                <a:solidFill>
                  <a:srgbClr val="2D4913"/>
                </a:solidFill>
                <a:latin typeface="Arial Black" pitchFamily="34" charset="0"/>
                <a:ea typeface="ヒラギノ角ゴ Pro W3" pitchFamily="-128" charset="-128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ru-RU" altLang="ru-RU" dirty="0"/>
              <a:t>Кредит для начала строительства </a:t>
            </a:r>
          </a:p>
        </p:txBody>
      </p:sp>
      <p:grpSp>
        <p:nvGrpSpPr>
          <p:cNvPr id="8200" name="Группа 20"/>
          <p:cNvGrpSpPr>
            <a:grpSpLocks/>
          </p:cNvGrpSpPr>
          <p:nvPr/>
        </p:nvGrpSpPr>
        <p:grpSpPr bwMode="auto">
          <a:xfrm>
            <a:off x="1187452" y="4078634"/>
            <a:ext cx="1439863" cy="1798638"/>
            <a:chOff x="1691680" y="1556792"/>
            <a:chExt cx="1440160" cy="1800200"/>
          </a:xfrm>
        </p:grpSpPr>
        <p:pic>
          <p:nvPicPr>
            <p:cNvPr id="8212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0" t="33530" r="69951" b="30753"/>
            <a:stretch>
              <a:fillRect/>
            </a:stretch>
          </p:blipFill>
          <p:spPr bwMode="auto">
            <a:xfrm>
              <a:off x="1691680" y="1556792"/>
              <a:ext cx="1440160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2" t="29243" r="69951" b="66470"/>
            <a:stretch>
              <a:fillRect/>
            </a:stretch>
          </p:blipFill>
          <p:spPr bwMode="auto">
            <a:xfrm>
              <a:off x="2627784" y="1604797"/>
              <a:ext cx="504056" cy="16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3" name="TextBox 25"/>
          <p:cNvSpPr txBox="1">
            <a:spLocks noChangeArrowheads="1"/>
          </p:cNvSpPr>
          <p:nvPr/>
        </p:nvSpPr>
        <p:spPr bwMode="auto">
          <a:xfrm>
            <a:off x="2700338" y="4397889"/>
            <a:ext cx="1800225" cy="101566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hangingPunct="0">
              <a:defRPr b="1">
                <a:solidFill>
                  <a:srgbClr val="2D4913"/>
                </a:solidFill>
                <a:latin typeface="Arial Black" pitchFamily="34" charset="0"/>
                <a:ea typeface="ヒラギノ角ゴ Pro W3" pitchFamily="-128" charset="-128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ru-RU" altLang="ru-RU" dirty="0"/>
              <a:t>Проектное финансирование </a:t>
            </a:r>
          </a:p>
          <a:p>
            <a:r>
              <a:rPr lang="ru-RU" altLang="ru-RU" dirty="0"/>
              <a:t>= </a:t>
            </a:r>
            <a:endParaRPr lang="ru-RU" altLang="ru-RU" dirty="0" smtClean="0"/>
          </a:p>
          <a:p>
            <a:r>
              <a:rPr lang="ru-RU" altLang="ru-RU" dirty="0" smtClean="0"/>
              <a:t>сумма </a:t>
            </a:r>
            <a:r>
              <a:rPr lang="ru-RU" altLang="ru-RU" dirty="0"/>
              <a:t>для завершения строительства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 bwMode="auto">
          <a:xfrm>
            <a:off x="4787900" y="4078634"/>
            <a:ext cx="4032250" cy="503238"/>
          </a:xfrm>
          <a:prstGeom prst="round2DiagRect">
            <a:avLst/>
          </a:prstGeom>
          <a:gradFill flip="none" rotWithShape="1">
            <a:gsLst>
              <a:gs pos="50000">
                <a:srgbClr val="72B931"/>
              </a:gs>
              <a:gs pos="100000">
                <a:srgbClr val="88F55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b="1" dirty="0">
                <a:solidFill>
                  <a:srgbClr val="2D4913"/>
                </a:solidFill>
                <a:latin typeface="Arial Black" pitchFamily="34" charset="0"/>
                <a:ea typeface="ヒラギノ角ゴ Pro W3" pitchFamily="-128" charset="-128"/>
              </a:rPr>
              <a:t>Гарантия завершения строительства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 bwMode="auto">
          <a:xfrm>
            <a:off x="4787900" y="4653311"/>
            <a:ext cx="4032250" cy="504825"/>
          </a:xfrm>
          <a:prstGeom prst="round2DiagRect">
            <a:avLst/>
          </a:prstGeom>
          <a:gradFill flip="none" rotWithShape="1">
            <a:gsLst>
              <a:gs pos="50000">
                <a:srgbClr val="72B931"/>
              </a:gs>
              <a:gs pos="100000">
                <a:srgbClr val="88F55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b="1" dirty="0">
                <a:solidFill>
                  <a:srgbClr val="2D4913"/>
                </a:solidFill>
                <a:latin typeface="Arial Black" pitchFamily="34" charset="0"/>
                <a:ea typeface="ヒラギノ角ゴ Pro W3" pitchFamily="-128" charset="-128"/>
              </a:rPr>
              <a:t>Защита от колебаний спроса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 bwMode="auto">
          <a:xfrm>
            <a:off x="4787900" y="5229574"/>
            <a:ext cx="4032250" cy="504825"/>
          </a:xfrm>
          <a:prstGeom prst="round2DiagRect">
            <a:avLst/>
          </a:prstGeom>
          <a:gradFill flip="none" rotWithShape="1">
            <a:gsLst>
              <a:gs pos="50000">
                <a:srgbClr val="72B931"/>
              </a:gs>
              <a:gs pos="100000">
                <a:srgbClr val="88F55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b="1" dirty="0">
                <a:solidFill>
                  <a:srgbClr val="2D4913"/>
                </a:solidFill>
                <a:latin typeface="Arial Black" pitchFamily="34" charset="0"/>
                <a:ea typeface="ヒラギノ角ゴ Pro W3" pitchFamily="-128" charset="-128"/>
              </a:rPr>
              <a:t>Возможность  ведения нескольких проектов одновременно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 bwMode="auto">
          <a:xfrm>
            <a:off x="4787900" y="2206974"/>
            <a:ext cx="4032250" cy="503237"/>
          </a:xfrm>
          <a:prstGeom prst="round2DiagRect">
            <a:avLst/>
          </a:prstGeom>
          <a:gradFill flip="none" rotWithShape="1">
            <a:gsLst>
              <a:gs pos="50000">
                <a:srgbClr val="72B931"/>
              </a:gs>
              <a:gs pos="100000">
                <a:srgbClr val="88F55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b="1" dirty="0">
                <a:solidFill>
                  <a:srgbClr val="2D4913"/>
                </a:solidFill>
                <a:latin typeface="Arial Black" pitchFamily="34" charset="0"/>
                <a:ea typeface="ヒラギノ角ゴ Pro W3" pitchFamily="-128" charset="-128"/>
              </a:rPr>
              <a:t>Риск сбоев в финансировании</a:t>
            </a: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 bwMode="auto">
          <a:xfrm>
            <a:off x="4787900" y="2783234"/>
            <a:ext cx="4032250" cy="503238"/>
          </a:xfrm>
          <a:prstGeom prst="round2DiagRect">
            <a:avLst/>
          </a:prstGeom>
          <a:gradFill flip="none" rotWithShape="1">
            <a:gsLst>
              <a:gs pos="50000">
                <a:srgbClr val="72B931"/>
              </a:gs>
              <a:gs pos="100000">
                <a:srgbClr val="88F55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b="1" dirty="0">
                <a:solidFill>
                  <a:srgbClr val="2D4913"/>
                </a:solidFill>
                <a:latin typeface="Arial Black" pitchFamily="34" charset="0"/>
                <a:ea typeface="ヒラギノ角ゴ Pro W3" pitchFamily="-128" charset="-128"/>
              </a:rPr>
              <a:t>Риск увеличения сроков строительства</a:t>
            </a: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 bwMode="auto">
          <a:xfrm>
            <a:off x="4787900" y="1630709"/>
            <a:ext cx="4032250" cy="503238"/>
          </a:xfrm>
          <a:prstGeom prst="round2DiagRect">
            <a:avLst/>
          </a:prstGeom>
          <a:gradFill flip="none" rotWithShape="1">
            <a:gsLst>
              <a:gs pos="50000">
                <a:srgbClr val="72B931"/>
              </a:gs>
              <a:gs pos="100000">
                <a:srgbClr val="88F55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b="1" dirty="0">
                <a:solidFill>
                  <a:srgbClr val="2D4913"/>
                </a:solidFill>
                <a:latin typeface="Arial Black" pitchFamily="34" charset="0"/>
                <a:ea typeface="ヒラギノ角ゴ Pro W3" pitchFamily="-128" charset="-128"/>
              </a:rPr>
              <a:t>Небольшой объем кредита</a:t>
            </a:r>
          </a:p>
        </p:txBody>
      </p:sp>
      <p:cxnSp>
        <p:nvCxnSpPr>
          <p:cNvPr id="8211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1042989" y="3645247"/>
            <a:ext cx="7777162" cy="0"/>
          </a:xfrm>
          <a:prstGeom prst="line">
            <a:avLst/>
          </a:prstGeom>
          <a:noFill/>
          <a:ln w="38100" algn="ctr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Левая фигурная скобка 24"/>
          <p:cNvSpPr/>
          <p:nvPr/>
        </p:nvSpPr>
        <p:spPr bwMode="auto">
          <a:xfrm rot="10800000">
            <a:off x="4352038" y="1489801"/>
            <a:ext cx="297053" cy="1868108"/>
          </a:xfrm>
          <a:prstGeom prst="leftBrace">
            <a:avLst>
              <a:gd name="adj1" fmla="val 38316"/>
              <a:gd name="adj2" fmla="val 51043"/>
            </a:avLst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914306"/>
            <a:endParaRPr lang="ru-RU" sz="26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6" name="Левая фигурная скобка 25"/>
          <p:cNvSpPr/>
          <p:nvPr/>
        </p:nvSpPr>
        <p:spPr bwMode="auto">
          <a:xfrm rot="10800000">
            <a:off x="4352038" y="3971667"/>
            <a:ext cx="297053" cy="1868108"/>
          </a:xfrm>
          <a:prstGeom prst="leftBrace">
            <a:avLst>
              <a:gd name="adj1" fmla="val 38316"/>
              <a:gd name="adj2" fmla="val 51043"/>
            </a:avLst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914306"/>
            <a:endParaRPr lang="ru-RU" sz="26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187450" y="3141761"/>
            <a:ext cx="302451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1187450" y="2799919"/>
            <a:ext cx="302451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1187450" y="4061453"/>
            <a:ext cx="302451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1187450" y="5662041"/>
            <a:ext cx="302451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42989" y="332656"/>
            <a:ext cx="5446712" cy="501650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Базовые условия финансирования строительства жилой недвижимости</a:t>
            </a:r>
            <a:endParaRPr lang="ru-RU" altLang="ru-RU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9" y="1412776"/>
            <a:ext cx="77381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0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42989" y="332656"/>
            <a:ext cx="5446712" cy="501650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Базовые условия финансирования строительства коммерческой недвижимости</a:t>
            </a:r>
            <a:endParaRPr lang="ru-RU" altLang="ru-RU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268760"/>
            <a:ext cx="78639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9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23731</TotalTime>
  <Words>217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sber_present_gedonizm1</vt:lpstr>
      <vt:lpstr>Презентация PowerPoint</vt:lpstr>
      <vt:lpstr>Московский Банк сегодня</vt:lpstr>
      <vt:lpstr>Портфель Московского Банка по финансированию недвижимости</vt:lpstr>
      <vt:lpstr>Проекты, финансируемые Московским банком</vt:lpstr>
      <vt:lpstr>Проектное финансирование в Сбербанке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Test Tester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Гусятников Павел Викторович</cp:lastModifiedBy>
  <cp:revision>1490</cp:revision>
  <cp:lastPrinted>2013-12-09T15:04:35Z</cp:lastPrinted>
  <dcterms:created xsi:type="dcterms:W3CDTF">2009-12-17T07:12:41Z</dcterms:created>
  <dcterms:modified xsi:type="dcterms:W3CDTF">2014-11-11T13:29:17Z</dcterms:modified>
</cp:coreProperties>
</file>