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2.xml" ContentType="application/vnd.openxmlformats-officedocument.them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3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4.xml" ContentType="application/vnd.openxmlformats-officedocument.them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5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6.xml" ContentType="application/vnd.openxmlformats-officedocument.them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7.xml" ContentType="application/vnd.openxmlformats-officedocument.them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8.xml" ContentType="application/vnd.openxmlformats-officedocument.them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heme/theme19.xml" ContentType="application/vnd.openxmlformats-officedocument.theme+xml"/>
  <Override PartName="/ppt/theme/theme20.xml" ContentType="application/vnd.openxmlformats-officedocument.theme+xml"/>
  <Override PartName="/ppt/tags/tag23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99" r:id="rId3"/>
    <p:sldMasterId id="2147483676" r:id="rId4"/>
    <p:sldMasterId id="2147483684" r:id="rId5"/>
    <p:sldMasterId id="2147483705" r:id="rId6"/>
    <p:sldMasterId id="2147483710" r:id="rId7"/>
    <p:sldMasterId id="2147483715" r:id="rId8"/>
    <p:sldMasterId id="2147483720" r:id="rId9"/>
    <p:sldMasterId id="2147483726" r:id="rId10"/>
    <p:sldMasterId id="2147483747" r:id="rId11"/>
    <p:sldMasterId id="2147483777" r:id="rId12"/>
    <p:sldMasterId id="2147483784" r:id="rId13"/>
    <p:sldMasterId id="2147483792" r:id="rId14"/>
    <p:sldMasterId id="2147483799" r:id="rId15"/>
    <p:sldMasterId id="2147483808" r:id="rId16"/>
    <p:sldMasterId id="2147483813" r:id="rId17"/>
    <p:sldMasterId id="2147483825" r:id="rId18"/>
  </p:sldMasterIdLst>
  <p:notesMasterIdLst>
    <p:notesMasterId r:id="rId35"/>
  </p:notesMasterIdLst>
  <p:handoutMasterIdLst>
    <p:handoutMasterId r:id="rId36"/>
  </p:handoutMasterIdLst>
  <p:sldIdLst>
    <p:sldId id="388" r:id="rId19"/>
    <p:sldId id="418" r:id="rId20"/>
    <p:sldId id="433" r:id="rId21"/>
    <p:sldId id="435" r:id="rId22"/>
    <p:sldId id="419" r:id="rId23"/>
    <p:sldId id="420" r:id="rId24"/>
    <p:sldId id="421" r:id="rId25"/>
    <p:sldId id="413" r:id="rId26"/>
    <p:sldId id="422" r:id="rId27"/>
    <p:sldId id="423" r:id="rId28"/>
    <p:sldId id="424" r:id="rId29"/>
    <p:sldId id="385" r:id="rId30"/>
    <p:sldId id="436" r:id="rId31"/>
    <p:sldId id="398" r:id="rId32"/>
    <p:sldId id="400" r:id="rId33"/>
    <p:sldId id="438" r:id="rId34"/>
  </p:sldIdLst>
  <p:sldSz cx="12192000" cy="6858000"/>
  <p:notesSz cx="6670675" cy="9929813"/>
  <p:custDataLst>
    <p:tags r:id="rId3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663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pos="166">
          <p15:clr>
            <a:srgbClr val="A4A3A4"/>
          </p15:clr>
        </p15:guide>
        <p15:guide id="6" pos="7514">
          <p15:clr>
            <a:srgbClr val="A4A3A4"/>
          </p15:clr>
        </p15:guide>
        <p15:guide id="9" orient="horz" pos="822">
          <p15:clr>
            <a:srgbClr val="A4A3A4"/>
          </p15:clr>
        </p15:guide>
        <p15:guide id="10" pos="3931">
          <p15:clr>
            <a:srgbClr val="A4A3A4"/>
          </p15:clr>
        </p15:guide>
        <p15:guide id="11" pos="7378">
          <p15:clr>
            <a:srgbClr val="A4A3A4"/>
          </p15:clr>
        </p15:guide>
        <p15:guide id="12" pos="3613">
          <p15:clr>
            <a:srgbClr val="A4A3A4"/>
          </p15:clr>
        </p15:guide>
        <p15:guide id="13" pos="2343" userDrawn="1">
          <p15:clr>
            <a:srgbClr val="A4A3A4"/>
          </p15:clr>
        </p15:guide>
        <p15:guide id="14" pos="2683">
          <p15:clr>
            <a:srgbClr val="A4A3A4"/>
          </p15:clr>
        </p15:guide>
        <p15:guide id="15" pos="2525">
          <p15:clr>
            <a:srgbClr val="A4A3A4"/>
          </p15:clr>
        </p15:guide>
        <p15:guide id="16" pos="5019">
          <p15:clr>
            <a:srgbClr val="A4A3A4"/>
          </p15:clr>
        </p15:guide>
        <p15:guide id="17" pos="4861">
          <p15:clr>
            <a:srgbClr val="A4A3A4"/>
          </p15:clr>
        </p15:guide>
        <p15:guide id="18" pos="5178">
          <p15:clr>
            <a:srgbClr val="A4A3A4"/>
          </p15:clr>
        </p15:guide>
        <p15:guide id="19" pos="3772">
          <p15:clr>
            <a:srgbClr val="A4A3A4"/>
          </p15:clr>
        </p15:guide>
        <p15:guide id="20" pos="5654">
          <p15:clr>
            <a:srgbClr val="A4A3A4"/>
          </p15:clr>
        </p15:guide>
        <p15:guide id="21" pos="5496">
          <p15:clr>
            <a:srgbClr val="A4A3A4"/>
          </p15:clr>
        </p15:guide>
        <p15:guide id="22" pos="5813">
          <p15:clr>
            <a:srgbClr val="A4A3A4"/>
          </p15:clr>
        </p15:guide>
        <p15:guide id="23" pos="1890">
          <p15:clr>
            <a:srgbClr val="A4A3A4"/>
          </p15:clr>
        </p15:guide>
        <p15:guide id="24" pos="1731">
          <p15:clr>
            <a:srgbClr val="A4A3A4"/>
          </p15:clr>
        </p15:guide>
        <p15:guide id="25" pos="2048">
          <p15:clr>
            <a:srgbClr val="A4A3A4"/>
          </p15:clr>
        </p15:guide>
        <p15:guide id="26" pos="4888">
          <p15:clr>
            <a:srgbClr val="A4A3A4"/>
          </p15:clr>
        </p15:guide>
        <p15:guide id="27" orient="horz" pos="4319">
          <p15:clr>
            <a:srgbClr val="A4A3A4"/>
          </p15:clr>
        </p15:guide>
        <p15:guide id="28" orient="horz" pos="486">
          <p15:clr>
            <a:srgbClr val="A4A3A4"/>
          </p15:clr>
        </p15:guide>
        <p15:guide id="29" pos="2661" userDrawn="1">
          <p15:clr>
            <a:srgbClr val="A4A3A4"/>
          </p15:clr>
        </p15:guide>
        <p15:guide id="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cker, Christopher" initials="EC" lastIdx="56" clrIdx="6"/>
  <p:cmAuthor id="1" name="ariana.reinecke" initials="a" lastIdx="37" clrIdx="0">
    <p:extLst/>
  </p:cmAuthor>
  <p:cmAuthor id="8" name="AS" initials="A" lastIdx="2" clrIdx="7"/>
  <p:cmAuthor id="2" name="Sabine.naumann" initials="S" lastIdx="33" clrIdx="1"/>
  <p:cmAuthor id="3" name="Microsoft Office-Anwender" initials="Office" lastIdx="1" clrIdx="2">
    <p:extLst/>
  </p:cmAuthor>
  <p:cmAuthor id="4" name="Microsoft Office-Anwender" initials="Office [2]" lastIdx="1" clrIdx="3">
    <p:extLst/>
  </p:cmAuthor>
  <p:cmAuthor id="5" name="sabine.naumann" initials="s" lastIdx="3" clrIdx="4">
    <p:extLst/>
  </p:cmAuthor>
  <p:cmAuthor id="6" name="Ольга Ефремова" initials="ОЕ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A"/>
    <a:srgbClr val="00A990"/>
    <a:srgbClr val="5C6962"/>
    <a:srgbClr val="336699"/>
    <a:srgbClr val="376FA7"/>
    <a:srgbClr val="FC02FF"/>
    <a:srgbClr val="D4E458"/>
    <a:srgbClr val="EAB95C"/>
    <a:srgbClr val="23B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9" autoAdjust="0"/>
    <p:restoredTop sz="82740" autoAdjust="0"/>
  </p:normalViewPr>
  <p:slideViewPr>
    <p:cSldViewPr snapToGrid="0" snapToObjects="1" showGuides="1">
      <p:cViewPr varScale="1">
        <p:scale>
          <a:sx n="71" d="100"/>
          <a:sy n="71" d="100"/>
        </p:scale>
        <p:origin x="-588" y="-108"/>
      </p:cViewPr>
      <p:guideLst>
        <p:guide orient="horz" pos="663"/>
        <p:guide orient="horz" pos="4065"/>
        <p:guide orient="horz" pos="822"/>
        <p:guide orient="horz" pos="4319"/>
        <p:guide orient="horz" pos="486"/>
        <p:guide pos="166"/>
        <p:guide pos="7514"/>
        <p:guide pos="3931"/>
        <p:guide pos="7378"/>
        <p:guide pos="3613"/>
        <p:guide pos="2343"/>
        <p:guide pos="2683"/>
        <p:guide pos="2525"/>
        <p:guide pos="5019"/>
        <p:guide pos="4861"/>
        <p:guide pos="5178"/>
        <p:guide pos="3772"/>
        <p:guide pos="5654"/>
        <p:guide pos="5496"/>
        <p:guide pos="5813"/>
        <p:guide pos="1890"/>
        <p:guide pos="1731"/>
        <p:guide pos="2048"/>
        <p:guide pos="4888"/>
        <p:guide pos="2661"/>
        <p:guide/>
      </p:guideLst>
    </p:cSldViewPr>
  </p:slideViewPr>
  <p:outlineViewPr>
    <p:cViewPr>
      <p:scale>
        <a:sx n="33" d="100"/>
        <a:sy n="33" d="100"/>
      </p:scale>
      <p:origin x="0" y="-5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21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presProps" Target="presProps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AD637-86B9-49A5-A3CA-0FCAC2046BE8}" type="doc">
      <dgm:prSet loTypeId="urn:microsoft.com/office/officeart/2005/8/layout/process2" loCatId="process" qsTypeId="urn:microsoft.com/office/officeart/2005/8/quickstyle/simple2" qsCatId="simple" csTypeId="urn:microsoft.com/office/officeart/2005/8/colors/accent3_5" csCatId="accent3" phldr="1"/>
      <dgm:spPr/>
    </dgm:pt>
    <dgm:pt modelId="{91FBB8A9-CE32-43B5-B61D-42E0562DF3DF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Уточните у работника его положение: финансы, жилье, возможность вылета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Меры поддержки от государства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6C4E4-ED07-4E61-9C0B-1F502A0D804C}" type="parTrans" cxnId="{9BF9A7A2-EEEC-411D-9F26-74F436919216}">
      <dgm:prSet/>
      <dgm:spPr/>
      <dgm:t>
        <a:bodyPr/>
        <a:lstStyle/>
        <a:p>
          <a:endParaRPr lang="ru-RU"/>
        </a:p>
      </dgm:t>
    </dgm:pt>
    <dgm:pt modelId="{5315D8DC-E500-46EB-A3E3-EB28F05489FB}" type="sibTrans" cxnId="{9BF9A7A2-EEEC-411D-9F26-74F436919216}">
      <dgm:prSet/>
      <dgm:spPr/>
      <dgm:t>
        <a:bodyPr/>
        <a:lstStyle/>
        <a:p>
          <a:endParaRPr lang="ru-RU"/>
        </a:p>
      </dgm:t>
    </dgm:pt>
    <dgm:pt modelId="{42CC2D0A-03A5-4C05-A535-1DBDE9E97A1E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Привлечь к работе дистанционно с учетом: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Условий для работы (техника, связь)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Безопасного обмена информацией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5C397-F6EB-4492-8FB9-9AABA8C4E1D4}" type="parTrans" cxnId="{53CD5779-4D3A-49BB-98FA-47D8843EE292}">
      <dgm:prSet/>
      <dgm:spPr/>
      <dgm:t>
        <a:bodyPr/>
        <a:lstStyle/>
        <a:p>
          <a:endParaRPr lang="ru-RU"/>
        </a:p>
      </dgm:t>
    </dgm:pt>
    <dgm:pt modelId="{3C87857E-42C5-4DEE-9FB1-564590B15EF0}" type="sibTrans" cxnId="{53CD5779-4D3A-49BB-98FA-47D8843EE292}">
      <dgm:prSet/>
      <dgm:spPr/>
      <dgm:t>
        <a:bodyPr/>
        <a:lstStyle/>
        <a:p>
          <a:endParaRPr lang="ru-RU"/>
        </a:p>
      </dgm:t>
    </dgm:pt>
    <dgm:pt modelId="{53226F1D-E4F6-4744-9725-BE29CB121442}">
      <dgm:prSet phldrT="[Текст]" custT="1"/>
      <dgm:spPr/>
      <dgm:t>
        <a:bodyPr/>
        <a:lstStyle/>
        <a:p>
          <a:r>
            <a:rPr lang="ru-RU" sz="1800" smtClean="0">
              <a:latin typeface="Arial" panose="020B0604020202020204" pitchFamily="34" charset="0"/>
              <a:cs typeface="Arial" panose="020B0604020202020204" pitchFamily="34" charset="0"/>
            </a:rPr>
            <a:t>Распространить режим нерабочих дней/ договориться о предоставлении оплачиваемого отпуска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60763A-9E61-422E-960F-6F8899B18C6D}" type="parTrans" cxnId="{8D4002C0-C4CA-4DFC-ABE2-8B41CF69D4F5}">
      <dgm:prSet/>
      <dgm:spPr/>
      <dgm:t>
        <a:bodyPr/>
        <a:lstStyle/>
        <a:p>
          <a:endParaRPr lang="ru-RU"/>
        </a:p>
      </dgm:t>
    </dgm:pt>
    <dgm:pt modelId="{24C3A64E-F9DD-48DD-A2ED-D1A36252B549}" type="sibTrans" cxnId="{8D4002C0-C4CA-4DFC-ABE2-8B41CF69D4F5}">
      <dgm:prSet/>
      <dgm:spPr/>
      <dgm:t>
        <a:bodyPr/>
        <a:lstStyle/>
        <a:p>
          <a:endParaRPr lang="ru-RU"/>
        </a:p>
      </dgm:t>
    </dgm:pt>
    <dgm:pt modelId="{FCE57193-8425-4A17-92C8-5CF7D12BFEFC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Уволить таких работников или принудительно отправить в отпуск нельзя!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FBD0AA-28D4-498B-A003-813D6D699605}" type="parTrans" cxnId="{969119DD-0692-445D-9011-203F3581E028}">
      <dgm:prSet/>
      <dgm:spPr/>
      <dgm:t>
        <a:bodyPr/>
        <a:lstStyle/>
        <a:p>
          <a:endParaRPr lang="ru-RU"/>
        </a:p>
      </dgm:t>
    </dgm:pt>
    <dgm:pt modelId="{3D7F3814-216D-4388-BD49-03A1C422040B}" type="sibTrans" cxnId="{969119DD-0692-445D-9011-203F3581E028}">
      <dgm:prSet/>
      <dgm:spPr/>
      <dgm:t>
        <a:bodyPr/>
        <a:lstStyle/>
        <a:p>
          <a:endParaRPr lang="ru-RU"/>
        </a:p>
      </dgm:t>
    </dgm:pt>
    <dgm:pt modelId="{73385AC2-921D-433E-BA63-F9C8E347C485}" type="pres">
      <dgm:prSet presAssocID="{788AD637-86B9-49A5-A3CA-0FCAC2046BE8}" presName="linearFlow" presStyleCnt="0">
        <dgm:presLayoutVars>
          <dgm:resizeHandles val="exact"/>
        </dgm:presLayoutVars>
      </dgm:prSet>
      <dgm:spPr/>
    </dgm:pt>
    <dgm:pt modelId="{A0A7E0EF-F033-4085-9B24-C28D00D4C771}" type="pres">
      <dgm:prSet presAssocID="{91FBB8A9-CE32-43B5-B61D-42E0562DF3DF}" presName="node" presStyleLbl="node1" presStyleIdx="0" presStyleCnt="4" custScaleX="148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2F170-353A-43D0-9D07-BAE346CAF149}" type="pres">
      <dgm:prSet presAssocID="{5315D8DC-E500-46EB-A3E3-EB28F05489F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1D23EA7-B55F-4808-A3E4-95E26DC39E8D}" type="pres">
      <dgm:prSet presAssocID="{5315D8DC-E500-46EB-A3E3-EB28F05489F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D1FF55B-3743-4043-9C7D-3795A3AB25E7}" type="pres">
      <dgm:prSet presAssocID="{42CC2D0A-03A5-4C05-A535-1DBDE9E97A1E}" presName="node" presStyleLbl="node1" presStyleIdx="1" presStyleCnt="4" custScaleX="148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15A72-F698-44DF-A701-1E989E4D4871}" type="pres">
      <dgm:prSet presAssocID="{3C87857E-42C5-4DEE-9FB1-564590B15EF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ED8161A-2676-4A45-802C-6AE13438929A}" type="pres">
      <dgm:prSet presAssocID="{3C87857E-42C5-4DEE-9FB1-564590B15EF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47924EF-85AF-4ECA-BFB8-48C254724581}" type="pres">
      <dgm:prSet presAssocID="{53226F1D-E4F6-4744-9725-BE29CB121442}" presName="node" presStyleLbl="node1" presStyleIdx="2" presStyleCnt="4" custScaleX="148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B5E33-AF1A-42A3-9070-F08782383393}" type="pres">
      <dgm:prSet presAssocID="{24C3A64E-F9DD-48DD-A2ED-D1A36252B54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9C71056-079B-4B88-9529-38DEB88FDE6E}" type="pres">
      <dgm:prSet presAssocID="{24C3A64E-F9DD-48DD-A2ED-D1A36252B549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EF6492D-441D-4DF9-A0F8-EB8FE5EB0C5C}" type="pres">
      <dgm:prSet presAssocID="{FCE57193-8425-4A17-92C8-5CF7D12BFEFC}" presName="node" presStyleLbl="node1" presStyleIdx="3" presStyleCnt="4" custScaleX="148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4002C0-C4CA-4DFC-ABE2-8B41CF69D4F5}" srcId="{788AD637-86B9-49A5-A3CA-0FCAC2046BE8}" destId="{53226F1D-E4F6-4744-9725-BE29CB121442}" srcOrd="2" destOrd="0" parTransId="{5560763A-9E61-422E-960F-6F8899B18C6D}" sibTransId="{24C3A64E-F9DD-48DD-A2ED-D1A36252B549}"/>
    <dgm:cxn modelId="{1D56CC2D-ACA7-478C-AD93-DA2D3B8AD4F6}" type="presOf" srcId="{5315D8DC-E500-46EB-A3E3-EB28F05489FB}" destId="{2742F170-353A-43D0-9D07-BAE346CAF149}" srcOrd="0" destOrd="0" presId="urn:microsoft.com/office/officeart/2005/8/layout/process2"/>
    <dgm:cxn modelId="{989C0259-347D-47B1-AD1A-39AF43567F1A}" type="presOf" srcId="{5315D8DC-E500-46EB-A3E3-EB28F05489FB}" destId="{B1D23EA7-B55F-4808-A3E4-95E26DC39E8D}" srcOrd="1" destOrd="0" presId="urn:microsoft.com/office/officeart/2005/8/layout/process2"/>
    <dgm:cxn modelId="{A6F0223E-08DC-4AF2-BB64-040582D3B436}" type="presOf" srcId="{91FBB8A9-CE32-43B5-B61D-42E0562DF3DF}" destId="{A0A7E0EF-F033-4085-9B24-C28D00D4C771}" srcOrd="0" destOrd="0" presId="urn:microsoft.com/office/officeart/2005/8/layout/process2"/>
    <dgm:cxn modelId="{DD7D974E-8204-4157-805E-44CDA1D03DCE}" type="presOf" srcId="{788AD637-86B9-49A5-A3CA-0FCAC2046BE8}" destId="{73385AC2-921D-433E-BA63-F9C8E347C485}" srcOrd="0" destOrd="0" presId="urn:microsoft.com/office/officeart/2005/8/layout/process2"/>
    <dgm:cxn modelId="{9BF9A7A2-EEEC-411D-9F26-74F436919216}" srcId="{788AD637-86B9-49A5-A3CA-0FCAC2046BE8}" destId="{91FBB8A9-CE32-43B5-B61D-42E0562DF3DF}" srcOrd="0" destOrd="0" parTransId="{EB96C4E4-ED07-4E61-9C0B-1F502A0D804C}" sibTransId="{5315D8DC-E500-46EB-A3E3-EB28F05489FB}"/>
    <dgm:cxn modelId="{CB0D5072-0004-48ED-BEF3-2784E3857FBA}" type="presOf" srcId="{24C3A64E-F9DD-48DD-A2ED-D1A36252B549}" destId="{37BB5E33-AF1A-42A3-9070-F08782383393}" srcOrd="0" destOrd="0" presId="urn:microsoft.com/office/officeart/2005/8/layout/process2"/>
    <dgm:cxn modelId="{53CD5779-4D3A-49BB-98FA-47D8843EE292}" srcId="{788AD637-86B9-49A5-A3CA-0FCAC2046BE8}" destId="{42CC2D0A-03A5-4C05-A535-1DBDE9E97A1E}" srcOrd="1" destOrd="0" parTransId="{7C55C397-F6EB-4492-8FB9-9AABA8C4E1D4}" sibTransId="{3C87857E-42C5-4DEE-9FB1-564590B15EF0}"/>
    <dgm:cxn modelId="{79EE0AE5-A118-43DD-9599-FFA8D6A7E85F}" type="presOf" srcId="{3C87857E-42C5-4DEE-9FB1-564590B15EF0}" destId="{ED215A72-F698-44DF-A701-1E989E4D4871}" srcOrd="0" destOrd="0" presId="urn:microsoft.com/office/officeart/2005/8/layout/process2"/>
    <dgm:cxn modelId="{9324F120-FA0D-43E1-9935-54F8E0F22988}" type="presOf" srcId="{24C3A64E-F9DD-48DD-A2ED-D1A36252B549}" destId="{89C71056-079B-4B88-9529-38DEB88FDE6E}" srcOrd="1" destOrd="0" presId="urn:microsoft.com/office/officeart/2005/8/layout/process2"/>
    <dgm:cxn modelId="{969119DD-0692-445D-9011-203F3581E028}" srcId="{788AD637-86B9-49A5-A3CA-0FCAC2046BE8}" destId="{FCE57193-8425-4A17-92C8-5CF7D12BFEFC}" srcOrd="3" destOrd="0" parTransId="{B9FBD0AA-28D4-498B-A003-813D6D699605}" sibTransId="{3D7F3814-216D-4388-BD49-03A1C422040B}"/>
    <dgm:cxn modelId="{3D2B567F-0756-4026-B8F8-E718ADFE7AC5}" type="presOf" srcId="{53226F1D-E4F6-4744-9725-BE29CB121442}" destId="{347924EF-85AF-4ECA-BFB8-48C254724581}" srcOrd="0" destOrd="0" presId="urn:microsoft.com/office/officeart/2005/8/layout/process2"/>
    <dgm:cxn modelId="{BDA107B9-99FE-4AF7-AC3C-725735B5D7C5}" type="presOf" srcId="{FCE57193-8425-4A17-92C8-5CF7D12BFEFC}" destId="{3EF6492D-441D-4DF9-A0F8-EB8FE5EB0C5C}" srcOrd="0" destOrd="0" presId="urn:microsoft.com/office/officeart/2005/8/layout/process2"/>
    <dgm:cxn modelId="{73FAB3BA-0E83-47F2-B456-D4D17F5F3AE8}" type="presOf" srcId="{3C87857E-42C5-4DEE-9FB1-564590B15EF0}" destId="{DED8161A-2676-4A45-802C-6AE13438929A}" srcOrd="1" destOrd="0" presId="urn:microsoft.com/office/officeart/2005/8/layout/process2"/>
    <dgm:cxn modelId="{7DA6E7EC-4151-4B66-B38D-D3F9E6B98270}" type="presOf" srcId="{42CC2D0A-03A5-4C05-A535-1DBDE9E97A1E}" destId="{1D1FF55B-3743-4043-9C7D-3795A3AB25E7}" srcOrd="0" destOrd="0" presId="urn:microsoft.com/office/officeart/2005/8/layout/process2"/>
    <dgm:cxn modelId="{7342E502-8EC0-42C2-A74C-16FB0169472E}" type="presParOf" srcId="{73385AC2-921D-433E-BA63-F9C8E347C485}" destId="{A0A7E0EF-F033-4085-9B24-C28D00D4C771}" srcOrd="0" destOrd="0" presId="urn:microsoft.com/office/officeart/2005/8/layout/process2"/>
    <dgm:cxn modelId="{B83A31B9-0ABA-4D6E-847A-9D2169D97438}" type="presParOf" srcId="{73385AC2-921D-433E-BA63-F9C8E347C485}" destId="{2742F170-353A-43D0-9D07-BAE346CAF149}" srcOrd="1" destOrd="0" presId="urn:microsoft.com/office/officeart/2005/8/layout/process2"/>
    <dgm:cxn modelId="{6E748973-36B8-49D2-B9E8-C5E8E106EC2D}" type="presParOf" srcId="{2742F170-353A-43D0-9D07-BAE346CAF149}" destId="{B1D23EA7-B55F-4808-A3E4-95E26DC39E8D}" srcOrd="0" destOrd="0" presId="urn:microsoft.com/office/officeart/2005/8/layout/process2"/>
    <dgm:cxn modelId="{0BC3B3E1-48DA-4F9B-8B62-198DB14B48A9}" type="presParOf" srcId="{73385AC2-921D-433E-BA63-F9C8E347C485}" destId="{1D1FF55B-3743-4043-9C7D-3795A3AB25E7}" srcOrd="2" destOrd="0" presId="urn:microsoft.com/office/officeart/2005/8/layout/process2"/>
    <dgm:cxn modelId="{10877AD8-08EF-4374-8E6C-27037307791A}" type="presParOf" srcId="{73385AC2-921D-433E-BA63-F9C8E347C485}" destId="{ED215A72-F698-44DF-A701-1E989E4D4871}" srcOrd="3" destOrd="0" presId="urn:microsoft.com/office/officeart/2005/8/layout/process2"/>
    <dgm:cxn modelId="{88699445-C8C4-4E7A-A481-C2C3283CED08}" type="presParOf" srcId="{ED215A72-F698-44DF-A701-1E989E4D4871}" destId="{DED8161A-2676-4A45-802C-6AE13438929A}" srcOrd="0" destOrd="0" presId="urn:microsoft.com/office/officeart/2005/8/layout/process2"/>
    <dgm:cxn modelId="{A124B35A-84B2-49E6-A931-B767D58D3F89}" type="presParOf" srcId="{73385AC2-921D-433E-BA63-F9C8E347C485}" destId="{347924EF-85AF-4ECA-BFB8-48C254724581}" srcOrd="4" destOrd="0" presId="urn:microsoft.com/office/officeart/2005/8/layout/process2"/>
    <dgm:cxn modelId="{58A88717-83BB-404D-85F2-A05B68AE3983}" type="presParOf" srcId="{73385AC2-921D-433E-BA63-F9C8E347C485}" destId="{37BB5E33-AF1A-42A3-9070-F08782383393}" srcOrd="5" destOrd="0" presId="urn:microsoft.com/office/officeart/2005/8/layout/process2"/>
    <dgm:cxn modelId="{772B6322-5D99-450A-BCF1-7079E8C59C50}" type="presParOf" srcId="{37BB5E33-AF1A-42A3-9070-F08782383393}" destId="{89C71056-079B-4B88-9529-38DEB88FDE6E}" srcOrd="0" destOrd="0" presId="urn:microsoft.com/office/officeart/2005/8/layout/process2"/>
    <dgm:cxn modelId="{172D7331-411B-458A-A5B4-33E7434B56D1}" type="presParOf" srcId="{73385AC2-921D-433E-BA63-F9C8E347C485}" destId="{3EF6492D-441D-4DF9-A0F8-EB8FE5EB0C5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7E0EF-F033-4085-9B24-C28D00D4C771}">
      <dsp:nvSpPr>
        <dsp:cNvPr id="0" name=""/>
        <dsp:cNvSpPr/>
      </dsp:nvSpPr>
      <dsp:spPr>
        <a:xfrm>
          <a:off x="166287" y="5271"/>
          <a:ext cx="5837218" cy="9800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Уточните у работника его положение: финансы, жилье, возможность вылета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Меры поддержки от государства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991" y="33975"/>
        <a:ext cx="5779810" cy="922615"/>
      </dsp:txXfrm>
    </dsp:sp>
    <dsp:sp modelId="{2742F170-353A-43D0-9D07-BAE346CAF149}">
      <dsp:nvSpPr>
        <dsp:cNvPr id="0" name=""/>
        <dsp:cNvSpPr/>
      </dsp:nvSpPr>
      <dsp:spPr>
        <a:xfrm rot="5400000">
          <a:off x="2901142" y="1009796"/>
          <a:ext cx="367508" cy="441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2952593" y="1046547"/>
        <a:ext cx="264606" cy="257256"/>
      </dsp:txXfrm>
    </dsp:sp>
    <dsp:sp modelId="{1D1FF55B-3743-4043-9C7D-3795A3AB25E7}">
      <dsp:nvSpPr>
        <dsp:cNvPr id="0" name=""/>
        <dsp:cNvSpPr/>
      </dsp:nvSpPr>
      <dsp:spPr>
        <a:xfrm>
          <a:off x="166287" y="1475307"/>
          <a:ext cx="5837218" cy="9800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Привлечь к работе дистанционно с учетом: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Условий для работы (техника, связь)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Безопасного обмена информацией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991" y="1504011"/>
        <a:ext cx="5779810" cy="922615"/>
      </dsp:txXfrm>
    </dsp:sp>
    <dsp:sp modelId="{ED215A72-F698-44DF-A701-1E989E4D4871}">
      <dsp:nvSpPr>
        <dsp:cNvPr id="0" name=""/>
        <dsp:cNvSpPr/>
      </dsp:nvSpPr>
      <dsp:spPr>
        <a:xfrm rot="5400000">
          <a:off x="2901142" y="2479832"/>
          <a:ext cx="367508" cy="441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32179"/>
            <a:satOff val="-35644"/>
            <a:lumOff val="2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2952593" y="2516583"/>
        <a:ext cx="264606" cy="257256"/>
      </dsp:txXfrm>
    </dsp:sp>
    <dsp:sp modelId="{347924EF-85AF-4ECA-BFB8-48C254724581}">
      <dsp:nvSpPr>
        <dsp:cNvPr id="0" name=""/>
        <dsp:cNvSpPr/>
      </dsp:nvSpPr>
      <dsp:spPr>
        <a:xfrm>
          <a:off x="166287" y="2945343"/>
          <a:ext cx="5837218" cy="9800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Arial" panose="020B0604020202020204" pitchFamily="34" charset="0"/>
              <a:cs typeface="Arial" panose="020B0604020202020204" pitchFamily="34" charset="0"/>
            </a:rPr>
            <a:t>Распространить режим нерабочих дней/ договориться о предоставлении оплачиваемого отпуска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991" y="2974047"/>
        <a:ext cx="5779810" cy="922615"/>
      </dsp:txXfrm>
    </dsp:sp>
    <dsp:sp modelId="{37BB5E33-AF1A-42A3-9070-F08782383393}">
      <dsp:nvSpPr>
        <dsp:cNvPr id="0" name=""/>
        <dsp:cNvSpPr/>
      </dsp:nvSpPr>
      <dsp:spPr>
        <a:xfrm rot="5400000">
          <a:off x="2901142" y="3949868"/>
          <a:ext cx="367508" cy="441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464357"/>
            <a:satOff val="-71287"/>
            <a:lumOff val="4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2952593" y="3986619"/>
        <a:ext cx="264606" cy="257256"/>
      </dsp:txXfrm>
    </dsp:sp>
    <dsp:sp modelId="{3EF6492D-441D-4DF9-A0F8-EB8FE5EB0C5C}">
      <dsp:nvSpPr>
        <dsp:cNvPr id="0" name=""/>
        <dsp:cNvSpPr/>
      </dsp:nvSpPr>
      <dsp:spPr>
        <a:xfrm>
          <a:off x="166287" y="4415379"/>
          <a:ext cx="5837218" cy="9800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Уволить таких работников или принудительно отправить в отпуск нельзя!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991" y="4444083"/>
        <a:ext cx="5779810" cy="922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506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7875B-CA47-FA49-97C5-D3B545E6FF0D}" type="datetime1">
              <a:rPr lang="de-DE" smtClean="0"/>
              <a:t>20.04.2020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506" y="943160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18DFC-9FCA-D944-A230-740BE9B04ED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943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506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04166-0329-2A4F-ABDD-FC90F497E6CB}" type="datetime1">
              <a:rPr lang="de-DE" smtClean="0"/>
              <a:t>20.04.2020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7068" y="4716663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506" y="943160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6FBF5-0168-4384-9FE9-2931CD6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39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6FBF5-0168-4384-9FE9-2931CD60313C}" type="slidenum">
              <a:rPr lang="en-US" smtClean="0">
                <a:latin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9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6FBF5-0168-4384-9FE9-2931CD603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12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5.bin"/><Relationship Id="rId4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2.emf"/><Relationship Id="rId2" Type="http://schemas.openxmlformats.org/officeDocument/2006/relationships/tags" Target="../tags/tag203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2.emf"/><Relationship Id="rId2" Type="http://schemas.openxmlformats.org/officeDocument/2006/relationships/tags" Target="../tags/tag205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2.emf"/><Relationship Id="rId2" Type="http://schemas.openxmlformats.org/officeDocument/2006/relationships/tags" Target="../tags/tag207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2.bin"/><Relationship Id="rId4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6.bin"/><Relationship Id="rId4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9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2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5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29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6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7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8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9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0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4893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</a:pPr>
            <a:endParaRPr lang="de-DE" sz="60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52" y="1394862"/>
            <a:ext cx="11412538" cy="1584000"/>
          </a:xfrm>
        </p:spPr>
        <p:txBody>
          <a:bodyPr anchor="t"/>
          <a:lstStyle>
            <a:lvl1pPr>
              <a:lnSpc>
                <a:spcPts val="66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1232756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3140968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3971764" y="3140968"/>
            <a:ext cx="0" cy="3717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44" y="200024"/>
            <a:ext cx="6515693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223791" y="5672281"/>
            <a:ext cx="7452271" cy="276999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25" name="Textplatzhalt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223791" y="6206534"/>
            <a:ext cx="7452271" cy="2769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1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Ort,</a:t>
            </a:r>
          </a:p>
        </p:txBody>
      </p:sp>
      <p:sp>
        <p:nvSpPr>
          <p:cNvPr id="27" name="Textfeld 26"/>
          <p:cNvSpPr txBox="1"/>
          <p:nvPr userDrawn="1"/>
        </p:nvSpPr>
        <p:spPr>
          <a:xfrm rot="16200000">
            <a:off x="8631237" y="3297235"/>
            <a:ext cx="6858003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feld 27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umsplatzhalter 9"/>
          <p:cNvSpPr>
            <a:spLocks noGrp="1"/>
          </p:cNvSpPr>
          <p:nvPr>
            <p:ph type="dt" sz="half" idx="2"/>
          </p:nvPr>
        </p:nvSpPr>
        <p:spPr>
          <a:xfrm>
            <a:off x="5887401" y="6206534"/>
            <a:ext cx="1732871" cy="276999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5BA6A0E-0E59-4FFC-98F6-56DB53EB4D51}" type="datetime4">
              <a:rPr lang="ru-RU" smtClean="0"/>
              <a:pPr/>
              <a:t>20 апреля 2020 г.</a:t>
            </a:fld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90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601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1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prstClr val="black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 spc="-2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</a:rPr>
              <a:t>Präsentationtitel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7448124C-09AC-C547-A9C4-84CEDD851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330176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9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0" i="0" baseline="0" dirty="0" err="1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900000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defTabSz="35560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</a:t>
            </a:r>
            <a:r>
              <a:rPr lang="de-DE" dirty="0"/>
              <a:t>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263525" y="1058458"/>
            <a:ext cx="11449048" cy="500896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4" y="6248400"/>
            <a:ext cx="11449049" cy="204788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Fußnote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95243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0" i="0" baseline="0" dirty="0" err="1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900000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2">
            <a:extLst>
              <a:ext uri="{FF2B5EF4-FFF2-40B4-BE49-F238E27FC236}">
                <a16:creationId xmlns:a16="http://schemas.microsoft.com/office/drawing/2014/main" xmlns="" id="{3B32DA5B-3025-5D45-A927-BAED7D4FEB3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63525" y="1052736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defTabSz="35560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</a:t>
            </a:r>
            <a:r>
              <a:rPr lang="de-DE" dirty="0"/>
              <a:t>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4" y="6248400"/>
            <a:ext cx="11449049" cy="204788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Fußnote durch Klicken hinzufügen</a:t>
            </a:r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263525" y="1457326"/>
            <a:ext cx="11449048" cy="4610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19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bg2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© Rödl &amp; Partner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25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5464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1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</a:pPr>
            <a:endParaRPr lang="de-DE" sz="60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52" y="1394862"/>
            <a:ext cx="11412538" cy="1584000"/>
          </a:xfrm>
        </p:spPr>
        <p:txBody>
          <a:bodyPr anchor="t"/>
          <a:lstStyle>
            <a:lvl1pPr>
              <a:lnSpc>
                <a:spcPts val="66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1232756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3140968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3971764" y="3140968"/>
            <a:ext cx="0" cy="3717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44" y="200024"/>
            <a:ext cx="6515693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223791" y="5672281"/>
            <a:ext cx="7452271" cy="276999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25" name="Textplatzhalt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223791" y="6206534"/>
            <a:ext cx="7452271" cy="2769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1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Ort,</a:t>
            </a:r>
          </a:p>
        </p:txBody>
      </p:sp>
      <p:sp>
        <p:nvSpPr>
          <p:cNvPr id="27" name="Textfeld 26"/>
          <p:cNvSpPr txBox="1"/>
          <p:nvPr userDrawn="1"/>
        </p:nvSpPr>
        <p:spPr>
          <a:xfrm rot="16200000">
            <a:off x="8631237" y="3297235"/>
            <a:ext cx="6858003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feld 27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umsplatzhalter 9"/>
          <p:cNvSpPr>
            <a:spLocks noGrp="1"/>
          </p:cNvSpPr>
          <p:nvPr>
            <p:ph type="dt" sz="half" idx="2"/>
          </p:nvPr>
        </p:nvSpPr>
        <p:spPr>
          <a:xfrm>
            <a:off x="5887401" y="6206534"/>
            <a:ext cx="1732871" cy="276999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5BA6A0E-0E59-4FFC-98F6-56DB53EB4D51}" type="datetime4">
              <a:rPr lang="ru-RU" smtClean="0"/>
              <a:pPr/>
              <a:t>20 апреля 2020 г.</a:t>
            </a:fld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37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stiegsfolie_mit_Frem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8004212" y="0"/>
            <a:ext cx="3924261" cy="3140968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6000" indent="-216000" algn="l">
              <a:buFont typeface="Arial" panose="020B0604020202020204" pitchFamily="34" charset="0"/>
              <a:buChar char="•"/>
            </a:pPr>
            <a:endParaRPr lang="de-DE" sz="1600" dirty="0" err="1">
              <a:latin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5307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</a:pPr>
            <a:endParaRPr lang="de-DE" sz="60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52" y="1394862"/>
            <a:ext cx="7488832" cy="1584000"/>
          </a:xfrm>
        </p:spPr>
        <p:txBody>
          <a:bodyPr anchor="t"/>
          <a:lstStyle>
            <a:lvl1pPr>
              <a:lnSpc>
                <a:spcPts val="66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1232756"/>
            <a:ext cx="80042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3140968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3971764" y="3140968"/>
            <a:ext cx="0" cy="3717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44" y="200024"/>
            <a:ext cx="6515693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26"/>
          <p:cNvSpPr txBox="1"/>
          <p:nvPr userDrawn="1"/>
        </p:nvSpPr>
        <p:spPr>
          <a:xfrm rot="16200000">
            <a:off x="8631237" y="3297235"/>
            <a:ext cx="68580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004212" y="0"/>
            <a:ext cx="0" cy="31409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223791" y="5672281"/>
            <a:ext cx="7452271" cy="276999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5" name="Textfeld 24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223791" y="6206534"/>
            <a:ext cx="7452271" cy="2769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1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Ort,</a:t>
            </a:r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5887401" y="6206534"/>
            <a:ext cx="1732871" cy="276999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194F862-84A0-4A22-B9BA-A18A3456E24B}" type="datetime4">
              <a:rPr lang="ru-RU" smtClean="0"/>
              <a:pPr/>
              <a:t>20 апреля 2020 г.</a:t>
            </a:fld>
            <a:endParaRPr lang="de-DE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012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stiegsfolie_Veranst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5549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</a:pPr>
            <a:endParaRPr lang="de-DE" sz="60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52" y="1394862"/>
            <a:ext cx="7488832" cy="1584000"/>
          </a:xfrm>
        </p:spPr>
        <p:txBody>
          <a:bodyPr anchor="t"/>
          <a:lstStyle>
            <a:lvl1pPr>
              <a:lnSpc>
                <a:spcPts val="66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1232756"/>
            <a:ext cx="80042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3140968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44" y="200024"/>
            <a:ext cx="6515693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26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004212" y="0"/>
            <a:ext cx="0" cy="31409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202513" y="1873292"/>
            <a:ext cx="3474108" cy="553998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25" name="Textplatzhalt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202337" y="2701863"/>
            <a:ext cx="3474107" cy="2769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1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Ort,</a:t>
            </a:r>
          </a:p>
        </p:txBody>
      </p:sp>
      <p:sp>
        <p:nvSpPr>
          <p:cNvPr id="26" name="Datumsplatzhalter 9"/>
          <p:cNvSpPr>
            <a:spLocks noGrp="1"/>
          </p:cNvSpPr>
          <p:nvPr>
            <p:ph type="dt" sz="half" idx="2"/>
          </p:nvPr>
        </p:nvSpPr>
        <p:spPr>
          <a:xfrm>
            <a:off x="9865947" y="2701863"/>
            <a:ext cx="1732871" cy="276999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4807DD8-8680-46BE-8C05-3A483D6E31F1}" type="datetime4">
              <a:rPr lang="ru-RU" smtClean="0"/>
              <a:pPr/>
              <a:t>20 апреля 2020 г.</a:t>
            </a:fld>
            <a:endParaRPr lang="de-DE" dirty="0"/>
          </a:p>
        </p:txBody>
      </p:sp>
      <p:sp>
        <p:nvSpPr>
          <p:cNvPr id="2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5449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8853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8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648"/>
            <a:ext cx="11411919" cy="396000"/>
          </a:xfrm>
        </p:spPr>
        <p:txBody>
          <a:bodyPr lIns="9000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 rot="16200000">
            <a:off x="8631237" y="3297235"/>
            <a:ext cx="68580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951984" y="765170"/>
            <a:ext cx="0" cy="6092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5943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prstClr val="black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xmlns="" id="{F232BE50-6A26-BF4A-A4FC-355E67A0E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7842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425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prstClr val="black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xmlns="" id="{F232BE50-6A26-BF4A-A4FC-355E67A0E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062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7232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de-DE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75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4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425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prstClr val="black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 spc="-2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</a:rPr>
              <a:t>Präsentationtitel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7448124C-09AC-C547-A9C4-84CEDD851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52528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de-DE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2766023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3"/>
            <a:ext cx="11448000" cy="5246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8596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822022" y="-2841"/>
            <a:ext cx="7110000" cy="6859253"/>
          </a:xfrm>
          <a:solidFill>
            <a:schemeClr val="bg1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411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5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5"/>
            <a:ext cx="6858000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© Rödl &amp; Partner 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xmlns="" id="{35B15152-362B-804E-8180-EB8D98DF2756}"/>
              </a:ext>
            </a:extLst>
          </p:cNvPr>
          <p:cNvSpPr/>
          <p:nvPr userDrawn="1"/>
        </p:nvSpPr>
        <p:spPr>
          <a:xfrm>
            <a:off x="4816097" y="-6350"/>
            <a:ext cx="45719" cy="6864350"/>
          </a:xfrm>
          <a:custGeom>
            <a:avLst/>
            <a:gdLst/>
            <a:ahLst/>
            <a:cxnLst/>
            <a:rect l="l" t="t" r="r" b="b"/>
            <a:pathLst>
              <a:path h="4698365">
                <a:moveTo>
                  <a:pt x="0" y="0"/>
                </a:moveTo>
                <a:lnTo>
                  <a:pt x="0" y="469799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fld id="{4CFEB0D3-1EB3-4F08-8062-95FFB9749870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xmlns="" id="{1A835BE2-55CD-2A46-97A5-3378A6C95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44800"/>
            <a:ext cx="4799856" cy="641726"/>
          </a:xfrm>
          <a:solidFill>
            <a:schemeClr val="tx2"/>
          </a:solidFill>
          <a:effectLst>
            <a:outerShdw dist="27940" dir="5100000" algn="t" rotWithShape="0">
              <a:prstClr val="black"/>
            </a:outerShdw>
          </a:effectLst>
        </p:spPr>
        <p:txBody>
          <a:bodyPr wrap="square" lIns="262800" rIns="144000" bIns="20880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cap="all" spc="-7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lvl="0"/>
            <a:r>
              <a:rPr lang="de-DE" dirty="0" err="1"/>
              <a:t>KApitel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71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473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5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r>
              <a:rPr lang="de-DE" dirty="0" err="1"/>
              <a:t>kapitel</a:t>
            </a:r>
            <a:endParaRPr lang="en-GB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de-DE" sz="1100" smtClean="0"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algn="ctr"/>
            <a:fld id="{4CFEB0D3-1EB3-4F08-8062-95FFB9749870}" type="slidenum">
              <a:rPr lang="ru-RU">
                <a:solidFill>
                  <a:prstClr val="black"/>
                </a:solidFill>
              </a:rPr>
              <a:pPr algn="ct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1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-794" y="0"/>
            <a:ext cx="12193588" cy="899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0488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r>
              <a:rPr lang="de-DE" dirty="0" err="1"/>
              <a:t>kapitel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de-DE" sz="1100" smtClean="0"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algn="ctr"/>
            <a:fld id="{4CFEB0D3-1EB3-4F08-8062-95FFB9749870}" type="slidenum">
              <a:rPr lang="ru-RU">
                <a:solidFill>
                  <a:prstClr val="black"/>
                </a:solidFill>
              </a:rPr>
              <a:pPr algn="ct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0709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0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>
          <a:xfrm>
            <a:off x="0" y="1"/>
            <a:ext cx="12193588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900000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© Rödl &amp; Partner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de-DE" sz="1100" smtClean="0"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algn="ctr"/>
            <a:fld id="{4CFEB0D3-1EB3-4F08-8062-95FFB9749870}" type="slidenum">
              <a:rPr lang="ru-RU">
                <a:solidFill>
                  <a:prstClr val="black"/>
                </a:solidFill>
              </a:rPr>
              <a:pPr algn="ct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4400"/>
            <a:ext cx="11928472" cy="991792"/>
          </a:xfrm>
          <a:solidFill>
            <a:schemeClr val="tx2"/>
          </a:solidFill>
          <a:effectLst>
            <a:outerShdw dist="27940" dir="5400000" algn="t" rotWithShape="0">
              <a:schemeClr val="tx1"/>
            </a:outerShdw>
          </a:effectLst>
        </p:spPr>
        <p:txBody>
          <a:bodyPr lIns="1170000" tIns="72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79902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Untertitel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263525" y="1457326"/>
            <a:ext cx="11449048" cy="4610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899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2463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1065214"/>
            <a:ext cx="11449048" cy="28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4" y="6248400"/>
            <a:ext cx="11449049" cy="204788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lvl="0"/>
            <a:r>
              <a:rPr lang="de-DE" dirty="0"/>
              <a:t>Fußnote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de-DE" sz="1100" smtClean="0"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algn="ctr"/>
            <a:fld id="{4CFEB0D3-1EB3-4F08-8062-95FFB9749870}" type="slidenum">
              <a:rPr lang="ru-RU">
                <a:solidFill>
                  <a:prstClr val="black"/>
                </a:solidFill>
              </a:rPr>
              <a:pPr algn="ct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0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-794" y="0"/>
            <a:ext cx="12193588" cy="899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5573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5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1065214"/>
            <a:ext cx="11449048" cy="28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de-DE" sz="1100" smtClean="0"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algn="ctr"/>
            <a:fld id="{4CFEB0D3-1EB3-4F08-8062-95FFB9749870}" type="slidenum">
              <a:rPr lang="ru-RU">
                <a:solidFill>
                  <a:prstClr val="black"/>
                </a:solidFill>
              </a:rPr>
              <a:pPr algn="ct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263525" y="1058458"/>
            <a:ext cx="11449048" cy="500896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899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166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7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4" y="6248400"/>
            <a:ext cx="11449049" cy="204788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lvl="0"/>
            <a:r>
              <a:rPr lang="de-DE" dirty="0"/>
              <a:t>Fußnote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de-DE" sz="1100" smtClean="0"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algn="ctr"/>
            <a:fld id="{4CFEB0D3-1EB3-4F08-8062-95FFB9749870}" type="slidenum">
              <a:rPr lang="ru-RU">
                <a:solidFill>
                  <a:prstClr val="black"/>
                </a:solidFill>
              </a:rPr>
              <a:pPr algn="ct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0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farbig Untertitel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263525" y="1457326"/>
            <a:ext cx="11449048" cy="4610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4180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0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1065214"/>
            <a:ext cx="11449048" cy="28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4" y="6248400"/>
            <a:ext cx="11449049" cy="204788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pPr lvl="0"/>
            <a:r>
              <a:rPr lang="de-DE" dirty="0"/>
              <a:t>Fußnote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defRPr>
            </a:lvl1pPr>
          </a:lstStyle>
          <a:p>
            <a:fld id="{4CFEB0D3-1EB3-4F08-8062-95FFB9749870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0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422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35678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1880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2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srgbClr val="50695F"/>
                </a:solidFill>
                <a:latin typeface="Arial"/>
                <a:cs typeface="Arial"/>
                <a:sym typeface="Arial"/>
              </a:rPr>
              <a:t>© Rödl &amp; Partner 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524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7255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schemeClr val="tx1"/>
            </a:outerShdw>
          </a:effectLst>
        </p:spPr>
        <p:txBody>
          <a:bodyPr lIns="1170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srgbClr val="50695F"/>
                </a:solidFill>
                <a:latin typeface="Arial"/>
                <a:cs typeface="Arial"/>
                <a:sym typeface="Arial"/>
              </a:rPr>
              <a:t>© Rödl &amp; Partner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2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pfzeile + Fließtextkasten Naha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-794" y="0"/>
            <a:ext cx="12193588" cy="892800"/>
          </a:xfrm>
          <a:prstGeom prst="rect">
            <a:avLst/>
          </a:prstGeom>
          <a:solidFill>
            <a:srgbClr val="F2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1569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75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feld 18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srgbClr val="50695F"/>
                </a:solidFill>
                <a:latin typeface="Arial"/>
                <a:cs typeface="Arial"/>
                <a:sym typeface="Arial"/>
              </a:rPr>
              <a:t>© Rödl &amp; Partner 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611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1095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9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/>
          <p:cNvSpPr/>
          <p:nvPr userDrawn="1"/>
        </p:nvSpPr>
        <p:spPr>
          <a:xfrm>
            <a:off x="-794" y="0"/>
            <a:ext cx="12193588" cy="18425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prstClr val="black"/>
            </a:outerShdw>
          </a:effectLst>
        </p:spPr>
        <p:txBody>
          <a:bodyPr lIns="1170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endParaRPr lang="de-DE" sz="800" spc="-30" dirty="0">
              <a:solidFill>
                <a:srgbClr val="50695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algn="r"/>
            <a:r>
              <a:rPr lang="de-DE" sz="800" spc="-30" dirty="0">
                <a:solidFill>
                  <a:srgbClr val="50695F"/>
                </a:solidFill>
                <a:latin typeface="Arial"/>
                <a:cs typeface="Arial"/>
                <a:sym typeface="Arial"/>
              </a:rPr>
              <a:t>© Rödl &amp; Partner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9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1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6233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7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idx="1"/>
          </p:nvPr>
        </p:nvSpPr>
        <p:spPr>
          <a:xfrm>
            <a:off x="263525" y="1052513"/>
            <a:ext cx="11448000" cy="5246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74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81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8868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3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rgbClr val="EAA21C"/>
          </a:solidFill>
          <a:effectLst>
            <a:outerShdw dist="27940" dir="5400000" algn="t" rotWithShape="0">
              <a:prstClr val="black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xmlns="" id="{73312A27-7F53-C04D-A288-38EB843B5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6328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6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425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rgbClr val="EAA21C"/>
          </a:solidFill>
          <a:effectLst>
            <a:outerShdw dist="27940" dir="5400000" algn="t" rotWithShape="0">
              <a:prstClr val="black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xmlns="" id="{73312A27-7F53-C04D-A288-38EB843B5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8952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9740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5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E3757825-CD25-4E45-AAF1-6994B4DD5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9178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4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47708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stiegsfolie_mit_Frem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8004212" y="0"/>
            <a:ext cx="3924261" cy="3140968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6000" indent="-216000" algn="l">
              <a:buFont typeface="Arial" panose="020B0604020202020204" pitchFamily="34" charset="0"/>
              <a:buChar char="•"/>
            </a:pPr>
            <a:endParaRPr lang="de-DE" sz="1600" dirty="0" err="1">
              <a:latin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4827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</a:pPr>
            <a:endParaRPr lang="de-DE" sz="60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52" y="1394862"/>
            <a:ext cx="7488832" cy="1584000"/>
          </a:xfrm>
        </p:spPr>
        <p:txBody>
          <a:bodyPr anchor="t"/>
          <a:lstStyle>
            <a:lvl1pPr>
              <a:lnSpc>
                <a:spcPts val="66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1232756"/>
            <a:ext cx="80042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3140968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3971764" y="3140968"/>
            <a:ext cx="0" cy="3717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44" y="200024"/>
            <a:ext cx="6515693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26"/>
          <p:cNvSpPr txBox="1"/>
          <p:nvPr userDrawn="1"/>
        </p:nvSpPr>
        <p:spPr>
          <a:xfrm rot="16200000">
            <a:off x="8631237" y="3297235"/>
            <a:ext cx="68580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004212" y="0"/>
            <a:ext cx="0" cy="31409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223791" y="5672281"/>
            <a:ext cx="7452271" cy="276999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5" name="Textfeld 24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223791" y="6206534"/>
            <a:ext cx="7452271" cy="2769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1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Ort,</a:t>
            </a:r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5887401" y="6206534"/>
            <a:ext cx="1732871" cy="276999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194F862-84A0-4A22-B9BA-A18A3456E24B}" type="datetime4">
              <a:rPr lang="ru-RU" smtClean="0"/>
              <a:pPr/>
              <a:t>20 апреля 2020 г.</a:t>
            </a:fld>
            <a:endParaRPr lang="de-DE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76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9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3"/>
            <a:ext cx="11448000" cy="5246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18B551FF-55DC-734F-9ED2-75B9A5149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13618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52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0703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3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rgbClr val="5A6AA8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891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9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425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rgbClr val="5A6AA8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087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667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3"/>
            <a:ext cx="11448000" cy="54006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B0CE79CD-8DDE-7A41-962B-321968AC4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4246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6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FF881572-5281-1549-BD14-5C1E28B31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06166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2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D1CEC253-B3E1-7C40-ACED-74596BA39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01947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814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999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361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1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321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7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stiegsfolie_Veranst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1953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</a:pPr>
            <a:endParaRPr lang="de-DE" sz="60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52" y="1394862"/>
            <a:ext cx="7488832" cy="1584000"/>
          </a:xfrm>
        </p:spPr>
        <p:txBody>
          <a:bodyPr anchor="t"/>
          <a:lstStyle>
            <a:lvl1pPr>
              <a:lnSpc>
                <a:spcPts val="66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1232756"/>
            <a:ext cx="80042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3140968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44" y="200024"/>
            <a:ext cx="6515693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26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004212" y="0"/>
            <a:ext cx="0" cy="31409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202513" y="1873292"/>
            <a:ext cx="3474108" cy="553998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25" name="Textplatzhalt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202337" y="2701863"/>
            <a:ext cx="3474107" cy="2769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1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Ort,</a:t>
            </a:r>
          </a:p>
        </p:txBody>
      </p:sp>
      <p:sp>
        <p:nvSpPr>
          <p:cNvPr id="26" name="Datumsplatzhalter 9"/>
          <p:cNvSpPr>
            <a:spLocks noGrp="1"/>
          </p:cNvSpPr>
          <p:nvPr>
            <p:ph type="dt" sz="half" idx="2"/>
          </p:nvPr>
        </p:nvSpPr>
        <p:spPr>
          <a:xfrm>
            <a:off x="9865947" y="2701863"/>
            <a:ext cx="1732871" cy="276999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4807DD8-8680-46BE-8C05-3A483D6E31F1}" type="datetime4">
              <a:rPr lang="ru-RU" smtClean="0"/>
              <a:pPr/>
              <a:t>20 апреля 2020 г.</a:t>
            </a:fld>
            <a:endParaRPr lang="de-DE" dirty="0"/>
          </a:p>
        </p:txBody>
      </p:sp>
      <p:sp>
        <p:nvSpPr>
          <p:cNvPr id="2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979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4311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E9C88297-6D87-CF47-8D4B-25D67B374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0915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3BB60189-4E78-A84C-96CF-A99E61B3D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25559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4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3"/>
            <a:ext cx="11448000" cy="5246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6509A190-30F4-5C4E-9B72-B35FCD9DA2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44330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7392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6759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 spc="-2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</a:rPr>
              <a:t>Präsentationtitel</a:t>
            </a:r>
          </a:p>
        </p:txBody>
      </p:sp>
    </p:spTree>
    <p:extLst>
      <p:ext uri="{BB962C8B-B14F-4D97-AF65-F5344CB8AC3E}">
        <p14:creationId xmlns:p14="http://schemas.microsoft.com/office/powerpoint/2010/main" val="2123104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3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321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25836" y="3291836"/>
            <a:ext cx="68688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 spc="-2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</a:rPr>
              <a:t>Präsentationtitel</a:t>
            </a:r>
          </a:p>
        </p:txBody>
      </p:sp>
    </p:spTree>
    <p:extLst>
      <p:ext uri="{BB962C8B-B14F-4D97-AF65-F5344CB8AC3E}">
        <p14:creationId xmlns:p14="http://schemas.microsoft.com/office/powerpoint/2010/main" val="1179271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4622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8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C2FA193A-5E07-544D-A545-645749256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850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2517EB99-0167-5A48-9E2E-86B11D27A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5183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6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3"/>
            <a:ext cx="11448000" cy="5246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50B8EDD3-499F-C248-BA24-CBA705B69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251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4516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648"/>
            <a:ext cx="11411919" cy="396000"/>
          </a:xfrm>
        </p:spPr>
        <p:txBody>
          <a:bodyPr lIns="9000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 rot="16200000">
            <a:off x="8631237" y="3297235"/>
            <a:ext cx="68580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951984" y="765170"/>
            <a:ext cx="0" cy="6092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219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3018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5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schemeClr val="tx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9641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6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425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schemeClr val="tx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113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-794" y="0"/>
            <a:ext cx="119292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2029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8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701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-794" y="0"/>
            <a:ext cx="119292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642729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-794" y="0"/>
            <a:ext cx="119292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9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3"/>
            <a:ext cx="11448000" cy="5246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232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347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482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accent6"/>
          </a:solidFill>
          <a:effectLst>
            <a:outerShdw dist="27940" dir="5400000" algn="t" rotWithShape="0">
              <a:schemeClr val="tx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2031" y="3300412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920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8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39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accent6"/>
          </a:solidFill>
          <a:effectLst>
            <a:outerShdw dist="27940" dir="5400000" algn="t" rotWithShape="0">
              <a:schemeClr val="tx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2031" y="3300412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3208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8639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8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526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18235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prstClr val="black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xmlns="" id="{F232BE50-6A26-BF4A-A4FC-355E67A0E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566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1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12" name="Textfeld 11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2469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B801800F-CD2F-9D4A-9D03-DC90B4720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70453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accent6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225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106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5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rgbClr val="FFFC00"/>
          </a:solidFill>
          <a:effectLst>
            <a:outerShdw dist="27940" dir="5400000" algn="t" rotWithShape="0">
              <a:schemeClr val="tx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4523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1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42518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rgbClr val="FFFC00"/>
          </a:solidFill>
          <a:effectLst>
            <a:outerShdw dist="27940" dir="5400000" algn="t" rotWithShape="0">
              <a:schemeClr val="tx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489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3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46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8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22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737504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2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12" name="Textfeld 11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2469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15288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28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0641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bg1"/>
          </a:solidFill>
          <a:effectLst>
            <a:outerShdw dist="27940" dir="5400000" algn="t" rotWithShape="0">
              <a:schemeClr val="tx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018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99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1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425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prstClr val="black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xmlns="" id="{F232BE50-6A26-BF4A-A4FC-355E67A0E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354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0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xmlns="" id="{FEBD6809-2997-354C-8AE3-1C58A831A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xmlns="" id="{3B32DA5B-3025-5D45-A927-BAED7D4FEB3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37585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4829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3"/>
            <a:ext cx="11448000" cy="5246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93009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bg2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3376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Rödl&amp;Partn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0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764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iennummernplatzhalt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90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Cany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2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764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iennummernplatzhalt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81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Gobi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764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iennummernplatzhalt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598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Bajk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7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764702"/>
          </a:xfrm>
          <a:prstGeom prst="rect">
            <a:avLst/>
          </a:prstGeom>
          <a:solidFill>
            <a:srgbClr val="5A6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iennummernplatzhalt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8923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 Dolomi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3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764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iennummernplatzhalt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520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Dona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5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76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iennummernplatzhalt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0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Naha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7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764702"/>
          </a:xfrm>
          <a:prstGeom prst="rect">
            <a:avLst/>
          </a:prstGeom>
          <a:solidFill>
            <a:srgbClr val="F2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iennummernplatzhalt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1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1860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2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de-DE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31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Highl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5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7647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iennummernplatzhalt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0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Danaki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6950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7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iennummernplatzhalt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34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 spc="-2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</a:rPr>
              <a:t>Präsentationtitel</a:t>
            </a:r>
          </a:p>
        </p:txBody>
      </p:sp>
    </p:spTree>
    <p:extLst>
      <p:ext uri="{BB962C8B-B14F-4D97-AF65-F5344CB8AC3E}">
        <p14:creationId xmlns:p14="http://schemas.microsoft.com/office/powerpoint/2010/main" val="3141883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321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25836" y="3291836"/>
            <a:ext cx="68688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 spc="-2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</a:rPr>
              <a:t>Präsentationtitel</a:t>
            </a:r>
          </a:p>
        </p:txBody>
      </p:sp>
    </p:spTree>
    <p:extLst>
      <p:ext uri="{BB962C8B-B14F-4D97-AF65-F5344CB8AC3E}">
        <p14:creationId xmlns:p14="http://schemas.microsoft.com/office/powerpoint/2010/main" val="41946457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2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C2FA193A-5E07-544D-A545-645749256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6265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2517EB99-0167-5A48-9E2E-86B11D27A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0115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3"/>
            <a:ext cx="11448000" cy="5246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50B8EDD3-499F-C248-BA24-CBA705B69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633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111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rgbClr val="5A6AA8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3556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18425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rgbClr val="5A6AA8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224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42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9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de-DE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75866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3"/>
            <a:ext cx="11448000" cy="54006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B0CE79CD-8DDE-7A41-962B-321968AC4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9340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8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01949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FF881572-5281-1549-BD14-5C1E28B31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393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D1CEC253-B3E1-7C40-ACED-74596BA39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327126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112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pfzeile + Fließtextkasten Rödl&amp;Partn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794" y="0"/>
            <a:ext cx="12193588" cy="764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iennummernplatzhalt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7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8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  <a:sym typeface="Arial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170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/>
                <a:ea typeface="+mn-ea"/>
                <a:cs typeface="Arial"/>
                <a:sym typeface="Arial"/>
              </a:rPr>
              <a:t>© Rödl &amp; Partner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4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/>
          <p:cNvSpPr/>
          <p:nvPr userDrawn="1"/>
        </p:nvSpPr>
        <p:spPr>
          <a:xfrm>
            <a:off x="-794" y="0"/>
            <a:ext cx="12193588" cy="18321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  <a:sym typeface="Arial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3102"/>
            <a:ext cx="11928472" cy="919089"/>
          </a:xfrm>
          <a:solidFill>
            <a:schemeClr val="tx2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170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25836" y="3291836"/>
            <a:ext cx="68688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/>
                <a:ea typeface="+mn-ea"/>
                <a:cs typeface="Arial"/>
                <a:sym typeface="Arial"/>
              </a:rPr>
              <a:t>© Rödl &amp; Partner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2608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3"/>
          <p:cNvSpPr/>
          <p:nvPr userDrawn="1"/>
        </p:nvSpPr>
        <p:spPr>
          <a:xfrm>
            <a:off x="-794" y="0"/>
            <a:ext cx="12193588" cy="76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8363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+ Kopfzeile + Fließ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>
          <a:xfrm>
            <a:off x="263525" y="1457326"/>
            <a:ext cx="11448000" cy="4995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7" hasCustomPrompt="1"/>
          </p:nvPr>
        </p:nvSpPr>
        <p:spPr>
          <a:xfrm>
            <a:off x="263525" y="1052736"/>
            <a:ext cx="11448000" cy="346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64426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2" y="6299448"/>
            <a:ext cx="11448000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352" y="1052736"/>
            <a:ext cx="11448000" cy="52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632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+ Fließtextkasten + Fußzeile/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4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764704"/>
            <a:ext cx="119284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1" y="6299448"/>
            <a:ext cx="11412711" cy="153888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Platzhalter Quelle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idx="1"/>
          </p:nvPr>
        </p:nvSpPr>
        <p:spPr>
          <a:xfrm>
            <a:off x="263525" y="1052513"/>
            <a:ext cx="11448000" cy="5246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0"/>
            <a:ext cx="11411596" cy="395288"/>
          </a:xfrm>
        </p:spPr>
        <p:txBody>
          <a:bodyPr lIns="90000" anchor="ctr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14594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928472" cy="6858000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/>
                <a:ea typeface="+mn-ea"/>
                <a:cs typeface="Arial"/>
                <a:sym typeface="Arial"/>
              </a:rPr>
              <a:t>© Rödl &amp; Partner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0037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822022" y="-2841"/>
            <a:ext cx="7110000" cy="6859253"/>
          </a:xfrm>
          <a:solidFill>
            <a:schemeClr val="bg1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5614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© Rödl &amp; Partner 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xmlns="" id="{35B15152-362B-804E-8180-EB8D98DF2756}"/>
              </a:ext>
            </a:extLst>
          </p:cNvPr>
          <p:cNvSpPr/>
          <p:nvPr userDrawn="1"/>
        </p:nvSpPr>
        <p:spPr>
          <a:xfrm>
            <a:off x="4816097" y="-6350"/>
            <a:ext cx="45719" cy="6864350"/>
          </a:xfrm>
          <a:custGeom>
            <a:avLst/>
            <a:gdLst/>
            <a:ahLst/>
            <a:cxnLst/>
            <a:rect l="l" t="t" r="r" b="b"/>
            <a:pathLst>
              <a:path h="4698365">
                <a:moveTo>
                  <a:pt x="0" y="0"/>
                </a:moveTo>
                <a:lnTo>
                  <a:pt x="0" y="4697996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xmlns="" id="{0C5518B1-4504-3744-9B22-25FE06791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44800"/>
            <a:ext cx="4799856" cy="641726"/>
          </a:xfrm>
          <a:solidFill>
            <a:schemeClr val="tx2"/>
          </a:solidFill>
          <a:effectLst>
            <a:outerShdw dist="27940" dir="5100000" algn="t" rotWithShape="0">
              <a:schemeClr val="bg1"/>
            </a:outerShdw>
          </a:effectLst>
        </p:spPr>
        <p:txBody>
          <a:bodyPr wrap="square" lIns="262800" rIns="144000" bIns="20880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cap="all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KApitel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7685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6453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kapitel</a:t>
            </a:r>
            <a:endParaRPr lang="en-GB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7333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-794" y="0"/>
            <a:ext cx="12193588" cy="899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4577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kapitel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7349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8654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0" y="1"/>
            <a:ext cx="12193588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900000"/>
            <a:ext cx="11928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© Rödl &amp; Partner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 lIns="0" tIns="0" rIns="0" bIns="0" anchor="ctr" anchorCtr="0"/>
          <a:lstStyle>
            <a:lvl1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0800"/>
            <a:ext cx="11928472" cy="991792"/>
          </a:xfrm>
          <a:solidFill>
            <a:schemeClr val="tx2"/>
          </a:solidFill>
          <a:effectLst>
            <a:outerShdw dist="27940" dir="5400000" algn="t" rotWithShape="0">
              <a:schemeClr val="bg1"/>
            </a:outerShdw>
          </a:effectLst>
        </p:spPr>
        <p:txBody>
          <a:bodyPr lIns="1170000" tIns="72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83259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Untertitel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263525" y="1457326"/>
            <a:ext cx="11449048" cy="4610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899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7177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1065214"/>
            <a:ext cx="11449048" cy="28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4" y="6248400"/>
            <a:ext cx="11449049" cy="204788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sz="100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Fußnote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0060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Unter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-794" y="0"/>
            <a:ext cx="12193588" cy="899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59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7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1065214"/>
            <a:ext cx="11449048" cy="28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06179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263525" y="1058458"/>
            <a:ext cx="11449048" cy="500896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Rechteck 4"/>
          <p:cNvSpPr/>
          <p:nvPr userDrawn="1"/>
        </p:nvSpPr>
        <p:spPr>
          <a:xfrm>
            <a:off x="-794" y="0"/>
            <a:ext cx="12193588" cy="899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5794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9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4" y="6248400"/>
            <a:ext cx="11449049" cy="204788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sz="100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Fußnote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2369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zeile farbig Untertitel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263525" y="1457326"/>
            <a:ext cx="11449048" cy="4610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80C4227-47B7-694C-8443-CF01E2AE097C}"/>
              </a:ext>
            </a:extLst>
          </p:cNvPr>
          <p:cNvSpPr/>
          <p:nvPr userDrawn="1"/>
        </p:nvSpPr>
        <p:spPr>
          <a:xfrm>
            <a:off x="2681" y="899998"/>
            <a:ext cx="12193200" cy="15846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6073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2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© Rödl &amp; Partner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9049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1065214"/>
            <a:ext cx="11449048" cy="28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4" y="6248400"/>
            <a:ext cx="11449049" cy="204788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sz="100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Fußnote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7292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6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0" i="0" baseline="0" dirty="0" err="1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900000"/>
            <a:ext cx="11928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10800"/>
            <a:ext cx="11928472" cy="991792"/>
          </a:xfrm>
          <a:solidFill>
            <a:schemeClr val="bg1"/>
          </a:solidFill>
          <a:effectLst>
            <a:outerShdw dist="27940" dir="5400000" algn="t" rotWithShape="0">
              <a:schemeClr val="tx1"/>
            </a:outerShdw>
          </a:effectLst>
        </p:spPr>
        <p:txBody>
          <a:bodyPr lIns="1170000" tIns="72000" bIns="72000">
            <a:spAutoFit/>
          </a:bodyPr>
          <a:lstStyle>
            <a:lvl1pPr>
              <a:lnSpc>
                <a:spcPts val="6600"/>
              </a:lnSpc>
              <a:defRPr sz="60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8631237" y="3297236"/>
            <a:ext cx="6857999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© Rödl &amp; Partner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6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slideLayout" Target="../slideLayouts/slideLayout60.xml"/><Relationship Id="rId7" Type="http://schemas.openxmlformats.org/officeDocument/2006/relationships/vmlDrawing" Target="../drawings/vmlDrawing59.v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2.xml"/><Relationship Id="rId10" Type="http://schemas.openxmlformats.org/officeDocument/2006/relationships/oleObject" Target="../embeddings/oleObject59.bin"/><Relationship Id="rId4" Type="http://schemas.openxmlformats.org/officeDocument/2006/relationships/slideLayout" Target="../slideLayouts/slideLayout61.xml"/><Relationship Id="rId9" Type="http://schemas.openxmlformats.org/officeDocument/2006/relationships/tags" Target="../tags/tag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ags" Target="../tags/tag129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ags" Target="../tags/tag12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vmlDrawing" Target="../drawings/vmlDrawing64.v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.emf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oleObject" Target="../embeddings/oleObject64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4.vml"/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1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oleObject" Target="../embeddings/oleObject74.bin"/><Relationship Id="rId5" Type="http://schemas.openxmlformats.org/officeDocument/2006/relationships/slideLayout" Target="../slideLayouts/slideLayout76.xml"/><Relationship Id="rId10" Type="http://schemas.openxmlformats.org/officeDocument/2006/relationships/tags" Target="../tags/tag149.xml"/><Relationship Id="rId4" Type="http://schemas.openxmlformats.org/officeDocument/2006/relationships/slideLayout" Target="../slideLayouts/slideLayout75.xml"/><Relationship Id="rId9" Type="http://schemas.openxmlformats.org/officeDocument/2006/relationships/tags" Target="../tags/tag14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82.xml"/><Relationship Id="rId10" Type="http://schemas.openxmlformats.org/officeDocument/2006/relationships/tags" Target="../tags/tag160.xml"/><Relationship Id="rId4" Type="http://schemas.openxmlformats.org/officeDocument/2006/relationships/slideLayout" Target="../slideLayouts/slideLayout81.xml"/><Relationship Id="rId9" Type="http://schemas.openxmlformats.org/officeDocument/2006/relationships/vmlDrawing" Target="../drawings/vmlDrawing80.v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7.vml"/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89.xml"/><Relationship Id="rId10" Type="http://schemas.openxmlformats.org/officeDocument/2006/relationships/oleObject" Target="../embeddings/oleObject87.bin"/><Relationship Id="rId4" Type="http://schemas.openxmlformats.org/officeDocument/2006/relationships/slideLayout" Target="../slideLayouts/slideLayout88.xml"/><Relationship Id="rId9" Type="http://schemas.openxmlformats.org/officeDocument/2006/relationships/tags" Target="../tags/tag1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oleObject" Target="../embeddings/oleObject94.bin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ags" Target="../tags/tag18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ags" Target="../tags/tag181.xml"/><Relationship Id="rId5" Type="http://schemas.openxmlformats.org/officeDocument/2006/relationships/slideLayout" Target="../slideLayouts/slideLayout95.xml"/><Relationship Id="rId10" Type="http://schemas.openxmlformats.org/officeDocument/2006/relationships/vmlDrawing" Target="../drawings/vmlDrawing94.vml"/><Relationship Id="rId4" Type="http://schemas.openxmlformats.org/officeDocument/2006/relationships/slideLayout" Target="../slideLayouts/slideLayout94.xml"/><Relationship Id="rId9" Type="http://schemas.openxmlformats.org/officeDocument/2006/relationships/theme" Target="../theme/theme15.xml"/><Relationship Id="rId14" Type="http://schemas.openxmlformats.org/officeDocument/2006/relationships/image" Target="../media/image1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3" Type="http://schemas.openxmlformats.org/officeDocument/2006/relationships/slideLayout" Target="../slideLayouts/slideLayout101.xml"/><Relationship Id="rId7" Type="http://schemas.openxmlformats.org/officeDocument/2006/relationships/tags" Target="../tags/tag192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vmlDrawing" Target="../drawings/vmlDrawing103.vml"/><Relationship Id="rId5" Type="http://schemas.openxmlformats.org/officeDocument/2006/relationships/theme" Target="../theme/theme1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02.xml"/><Relationship Id="rId9" Type="http://schemas.openxmlformats.org/officeDocument/2006/relationships/oleObject" Target="../embeddings/oleObject103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ags" Target="../tags/tag202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ags" Target="../tags/tag20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vmlDrawing" Target="../drawings/vmlDrawing108.v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1.emf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oleObject" Target="../embeddings/oleObject108.bin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3.xml"/><Relationship Id="rId16" Type="http://schemas.openxmlformats.org/officeDocument/2006/relationships/oleObject" Target="../embeddings/oleObject118.bin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ags" Target="../tags/tag221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vmlDrawing" Target="../drawings/vmlDrawing118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oleObject" Target="../embeddings/oleObject11.bin"/><Relationship Id="rId5" Type="http://schemas.openxmlformats.org/officeDocument/2006/relationships/slideLayout" Target="../slideLayouts/slideLayout14.xml"/><Relationship Id="rId10" Type="http://schemas.openxmlformats.org/officeDocument/2006/relationships/tags" Target="../tags/tag23.xml"/><Relationship Id="rId4" Type="http://schemas.openxmlformats.org/officeDocument/2006/relationships/slideLayout" Target="../slideLayouts/slideLayout13.xml"/><Relationship Id="rId9" Type="http://schemas.openxmlformats.org/officeDocument/2006/relationships/tags" Target="../tags/tag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oleObject" Target="../embeddings/oleObject17.bin"/><Relationship Id="rId5" Type="http://schemas.openxmlformats.org/officeDocument/2006/relationships/slideLayout" Target="../slideLayouts/slideLayout20.xml"/><Relationship Id="rId10" Type="http://schemas.openxmlformats.org/officeDocument/2006/relationships/tags" Target="../tags/tag35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3.vml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oleObject" Target="../embeddings/oleObject23.bin"/><Relationship Id="rId5" Type="http://schemas.openxmlformats.org/officeDocument/2006/relationships/slideLayout" Target="../slideLayouts/slideLayout26.xml"/><Relationship Id="rId10" Type="http://schemas.openxmlformats.org/officeDocument/2006/relationships/tags" Target="../tags/tag47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9.vml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oleObject" Target="../embeddings/oleObject29.bin"/><Relationship Id="rId5" Type="http://schemas.openxmlformats.org/officeDocument/2006/relationships/slideLayout" Target="../slideLayouts/slideLayout32.xml"/><Relationship Id="rId10" Type="http://schemas.openxmlformats.org/officeDocument/2006/relationships/tags" Target="../tags/tag59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5.vml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oleObject" Target="../embeddings/oleObject35.bin"/><Relationship Id="rId5" Type="http://schemas.openxmlformats.org/officeDocument/2006/relationships/slideLayout" Target="../slideLayouts/slideLayout38.xml"/><Relationship Id="rId10" Type="http://schemas.openxmlformats.org/officeDocument/2006/relationships/tags" Target="../tags/tag71.xml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1.vml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oleObject" Target="../embeddings/oleObject41.bin"/><Relationship Id="rId5" Type="http://schemas.openxmlformats.org/officeDocument/2006/relationships/slideLayout" Target="../slideLayouts/slideLayout44.xml"/><Relationship Id="rId10" Type="http://schemas.openxmlformats.org/officeDocument/2006/relationships/tags" Target="../tags/tag83.xml"/><Relationship Id="rId4" Type="http://schemas.openxmlformats.org/officeDocument/2006/relationships/slideLayout" Target="../slideLayouts/slideLayout43.xml"/><Relationship Id="rId9" Type="http://schemas.openxmlformats.org/officeDocument/2006/relationships/tags" Target="../tags/tag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7.vml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oleObject" Target="../embeddings/oleObject47.bin"/><Relationship Id="rId5" Type="http://schemas.openxmlformats.org/officeDocument/2006/relationships/slideLayout" Target="../slideLayouts/slideLayout50.xml"/><Relationship Id="rId10" Type="http://schemas.openxmlformats.org/officeDocument/2006/relationships/tags" Target="../tags/tag95.xml"/><Relationship Id="rId4" Type="http://schemas.openxmlformats.org/officeDocument/2006/relationships/slideLayout" Target="../slideLayouts/slideLayout49.xml"/><Relationship Id="rId9" Type="http://schemas.openxmlformats.org/officeDocument/2006/relationships/tags" Target="../tags/tag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3.vml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oleObject" Target="../embeddings/oleObject53.bin"/><Relationship Id="rId5" Type="http://schemas.openxmlformats.org/officeDocument/2006/relationships/slideLayout" Target="../slideLayouts/slideLayout56.xml"/><Relationship Id="rId10" Type="http://schemas.openxmlformats.org/officeDocument/2006/relationships/tags" Target="../tags/tag107.xml"/><Relationship Id="rId4" Type="http://schemas.openxmlformats.org/officeDocument/2006/relationships/slideLayout" Target="../slideLayouts/slideLayout55.xml"/><Relationship Id="rId9" Type="http://schemas.openxmlformats.org/officeDocument/2006/relationships/tags" Target="../tags/tag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434328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" name="think-cell Folie" r:id="rId14" imgW="344" imgH="345" progId="TCLayout.ActiveDocument.1">
                  <p:embed/>
                </p:oleObj>
              </mc:Choice>
              <mc:Fallback>
                <p:oleObj name="think-cell Folie" r:id="rId1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7" y="3303909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7923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grpSp>
        <p:nvGrpSpPr>
          <p:cNvPr id="120" name="Gruppieren 119"/>
          <p:cNvGrpSpPr/>
          <p:nvPr/>
        </p:nvGrpSpPr>
        <p:grpSpPr>
          <a:xfrm>
            <a:off x="-276708" y="-835143"/>
            <a:ext cx="11989332" cy="7972555"/>
            <a:chOff x="-276708" y="-835143"/>
            <a:chExt cx="11989332" cy="7972555"/>
          </a:xfrm>
        </p:grpSpPr>
        <p:cxnSp>
          <p:nvCxnSpPr>
            <p:cNvPr id="2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Gerade Verbindung 37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5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236635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7" r:id="rId2"/>
    <p:sldLayoutId id="2147483704" r:id="rId3"/>
    <p:sldLayoutId id="2147483665" r:id="rId4"/>
    <p:sldLayoutId id="2147483741" r:id="rId5"/>
    <p:sldLayoutId id="2147483767" r:id="rId6"/>
    <p:sldLayoutId id="2147483725" r:id="rId7"/>
    <p:sldLayoutId id="2147483756" r:id="rId8"/>
    <p:sldLayoutId id="214748373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89806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7" name="think-cell Folie" r:id="rId10" imgW="344" imgH="345" progId="TCLayout.ActiveDocument.1">
                  <p:embed/>
                </p:oleObj>
              </mc:Choice>
              <mc:Fallback>
                <p:oleObj name="think-cell Folie" r:id="rId10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rot="5400000" flipV="1">
            <a:off x="-204708" y="98073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 flipV="1">
            <a:off x="-204708" y="638133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-974192" y="960180"/>
            <a:ext cx="696840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cxnSp>
        <p:nvCxnSpPr>
          <p:cNvPr id="77" name="Gerade Verbindung 76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59147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263525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259684" y="-526222"/>
            <a:ext cx="345715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8220124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63525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251200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6240462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9228186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cxnSp>
        <p:nvCxnSpPr>
          <p:cNvPr id="102" name="Gerade Verbindung mit Pfeil 101"/>
          <p:cNvCxnSpPr/>
          <p:nvPr/>
        </p:nvCxnSpPr>
        <p:spPr>
          <a:xfrm>
            <a:off x="263525" y="-763143"/>
            <a:ext cx="547211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6240463" y="-763143"/>
            <a:ext cx="5472161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2999272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5987988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8976320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796820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00776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5987988" y="-835143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32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31494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40" r:id="rId2"/>
    <p:sldLayoutId id="2147483765" r:id="rId3"/>
    <p:sldLayoutId id="2147483728" r:id="rId4"/>
    <p:sldLayoutId id="2147483730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0" name="think-cell Folie" r:id="rId14" imgW="344" imgH="345" progId="TCLayout.ActiveDocument.1">
                  <p:embed/>
                </p:oleObj>
              </mc:Choice>
              <mc:Fallback>
                <p:oleObj name="think-cell Folie" r:id="rId1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rot="5400000" flipV="1">
            <a:off x="-204708" y="98073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 flipV="1">
            <a:off x="-204708" y="638133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-974192" y="960180"/>
            <a:ext cx="696840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cxnSp>
        <p:nvCxnSpPr>
          <p:cNvPr id="77" name="Gerade Verbindung 76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59147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263525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259684" y="-526222"/>
            <a:ext cx="345715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8220124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63525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251200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6240462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9228186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cxnSp>
        <p:nvCxnSpPr>
          <p:cNvPr id="102" name="Gerade Verbindung mit Pfeil 101"/>
          <p:cNvCxnSpPr/>
          <p:nvPr/>
        </p:nvCxnSpPr>
        <p:spPr>
          <a:xfrm>
            <a:off x="263525" y="-763143"/>
            <a:ext cx="547211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6240463" y="-763143"/>
            <a:ext cx="5472161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2999272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5987988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8976320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796820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00776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5987988" y="-835143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32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388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0" r:id="rId3"/>
    <p:sldLayoutId id="2147483755" r:id="rId4"/>
    <p:sldLayoutId id="2147483748" r:id="rId5"/>
    <p:sldLayoutId id="2147483753" r:id="rId6"/>
    <p:sldLayoutId id="2147483754" r:id="rId7"/>
    <p:sldLayoutId id="2147483749" r:id="rId8"/>
    <p:sldLayoutId id="2147483722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8"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303910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rot="5400000" flipV="1">
            <a:off x="-204708" y="98073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 flipV="1">
            <a:off x="-204708" y="638133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cxnSp>
        <p:nvCxnSpPr>
          <p:cNvPr id="77" name="Gerade Verbindung 76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59147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263525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259684" y="-526222"/>
            <a:ext cx="345715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8220124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63525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251200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6240462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9228186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cxnSp>
        <p:nvCxnSpPr>
          <p:cNvPr id="102" name="Gerade Verbindung mit Pfeil 101"/>
          <p:cNvCxnSpPr/>
          <p:nvPr/>
        </p:nvCxnSpPr>
        <p:spPr>
          <a:xfrm>
            <a:off x="263525" y="-763143"/>
            <a:ext cx="547211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6240463" y="-763143"/>
            <a:ext cx="5472161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2999272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5987988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8976320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796820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00776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5987988" y="-835143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32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212071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2" name="think-cell Folie" r:id="rId12" imgW="344" imgH="345" progId="TCLayout.ActiveDocument.1">
                  <p:embed/>
                </p:oleObj>
              </mc:Choice>
              <mc:Fallback>
                <p:oleObj name="think-cell Folie" r:id="rId12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rot="5400000" flipV="1">
            <a:off x="-204708" y="98073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 flipV="1">
            <a:off x="-204708" y="638133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cxnSp>
        <p:nvCxnSpPr>
          <p:cNvPr id="77" name="Gerade Verbindung 76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59147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263525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259684" y="-526222"/>
            <a:ext cx="345715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8220124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63525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251200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6240462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9228186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cxnSp>
        <p:nvCxnSpPr>
          <p:cNvPr id="102" name="Gerade Verbindung mit Pfeil 101"/>
          <p:cNvCxnSpPr/>
          <p:nvPr/>
        </p:nvCxnSpPr>
        <p:spPr>
          <a:xfrm>
            <a:off x="263525" y="-763143"/>
            <a:ext cx="547211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6240463" y="-763143"/>
            <a:ext cx="5472161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2999272" y="-361302"/>
            <a:ext cx="0" cy="14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5987988" y="-361302"/>
            <a:ext cx="0" cy="14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8976320" y="-361302"/>
            <a:ext cx="0" cy="14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7968208" y="-598222"/>
            <a:ext cx="0" cy="14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007768" y="-598222"/>
            <a:ext cx="0" cy="14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5987988" y="-835143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32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188482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Lucida Grande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0" name="think-cell Folie" r:id="rId10" imgW="344" imgH="345" progId="TCLayout.ActiveDocument.1">
                  <p:embed/>
                </p:oleObj>
              </mc:Choice>
              <mc:Fallback>
                <p:oleObj name="think-cell Folie" r:id="rId10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 rot="16200000">
            <a:off x="8627636" y="3303910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352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/>
                <a:cs typeface="Arial"/>
                <a:sym typeface="Arial"/>
              </a:rPr>
              <a:t>Textbox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/>
                <a:cs typeface="Arial"/>
                <a:sym typeface="Arial"/>
              </a:rPr>
              <a:t>Vier</a:t>
            </a:r>
            <a:r>
              <a:rPr lang="de-DE" sz="1200" baseline="0" noProof="0" dirty="0">
                <a:latin typeface="Arial"/>
                <a:cs typeface="Arial"/>
                <a:sym typeface="Arial"/>
              </a:rPr>
              <a:t> </a:t>
            </a:r>
            <a:r>
              <a:rPr lang="de-DE" sz="1200" noProof="0" dirty="0">
                <a:latin typeface="Arial"/>
                <a:cs typeface="Arial"/>
                <a:sym typeface="Arial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/>
                <a:cs typeface="Arial"/>
                <a:sym typeface="Arial"/>
              </a:rPr>
              <a:t>Drei</a:t>
            </a:r>
            <a:r>
              <a:rPr lang="de-DE" sz="1200" baseline="0" noProof="0" dirty="0">
                <a:latin typeface="Arial"/>
                <a:cs typeface="Arial"/>
                <a:sym typeface="Arial"/>
              </a:rPr>
              <a:t> </a:t>
            </a:r>
            <a:r>
              <a:rPr lang="de-DE" sz="1200" noProof="0" dirty="0">
                <a:latin typeface="Arial"/>
                <a:cs typeface="Arial"/>
                <a:sym typeface="Arial"/>
              </a:rPr>
              <a:t>Spalten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/>
                <a:cs typeface="Arial"/>
                <a:sym typeface="Arial"/>
              </a:rPr>
              <a:t>Zwei Spalten</a:t>
            </a:r>
          </a:p>
        </p:txBody>
      </p: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/>
                <a:ea typeface="+mn-ea"/>
                <a:cs typeface="Arial"/>
                <a:sym typeface="Arial"/>
              </a:rPr>
              <a:t>© Rödl &amp; Partner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3352" y="260350"/>
            <a:ext cx="11448000" cy="3952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/>
                <a:cs typeface="Arial"/>
                <a:sym typeface="Arial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5" name="Gerade Verbindung 34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292718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de-DE" sz="2800" kern="1200" cap="all" spc="-70" baseline="0" smtClean="0">
          <a:solidFill>
            <a:schemeClr val="tx2"/>
          </a:solidFill>
          <a:latin typeface="Arial"/>
          <a:ea typeface="+mj-ea"/>
          <a:cs typeface="Arial"/>
          <a:sym typeface="Arial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/>
          <a:ea typeface="+mn-ea"/>
          <a:cs typeface="Arial"/>
          <a:sym typeface="Arial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/>
          <a:ea typeface="+mn-ea"/>
          <a:cs typeface="Arial"/>
          <a:sym typeface="Arial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/>
          <a:ea typeface="+mn-ea"/>
          <a:cs typeface="Arial"/>
          <a:sym typeface="Arial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/>
          <a:ea typeface="+mn-ea"/>
          <a:cs typeface="Arial"/>
          <a:sym typeface="Arial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/>
          <a:ea typeface="+mn-ea"/>
          <a:cs typeface="Arial"/>
          <a:sym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73778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8" name="think-cell Folie" r:id="rId13" imgW="344" imgH="345" progId="TCLayout.ActiveDocument.1">
                  <p:embed/>
                </p:oleObj>
              </mc:Choice>
              <mc:Fallback>
                <p:oleObj name="think-cell Folie" r:id="rId13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7" y="3303909"/>
            <a:ext cx="6865200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© Rödl &amp; Partner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7923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Textbox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Spalten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Zwei Spalten</a:t>
            </a:r>
          </a:p>
        </p:txBody>
      </p:sp>
      <p:cxnSp>
        <p:nvCxnSpPr>
          <p:cNvPr id="38" name="Gerade Verbindung 37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/>
          <p:cNvGrpSpPr/>
          <p:nvPr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42" name="Gerade Verbindung 41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204708" y="826746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feld 63"/>
          <p:cNvSpPr txBox="1"/>
          <p:nvPr/>
        </p:nvSpPr>
        <p:spPr>
          <a:xfrm>
            <a:off x="-1791723" y="799523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33034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4" name="think-cell Folie" r:id="rId9" imgW="344" imgH="345" progId="TCLayout.ActiveDocument.1">
                  <p:embed/>
                </p:oleObj>
              </mc:Choice>
              <mc:Fallback>
                <p:oleObj name="think-cell Folie" r:id="rId9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0" i="0" baseline="0" dirty="0" err="1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-974192" y="960180"/>
            <a:ext cx="696840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Textbox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Spalten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Zwei Spalten</a:t>
            </a:r>
          </a:p>
        </p:txBody>
      </p: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© Rödl &amp; Partner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3352" y="260350"/>
            <a:ext cx="11448000" cy="3952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61" name="Gruppieren 60"/>
          <p:cNvGrpSpPr/>
          <p:nvPr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mit Pfeil 70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mit Pfeil 7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mit Pfeil 72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>
            <a:xfrm rot="5400000" flipV="1">
              <a:off x="-204708" y="826746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feld 83"/>
          <p:cNvSpPr txBox="1"/>
          <p:nvPr/>
        </p:nvSpPr>
        <p:spPr>
          <a:xfrm>
            <a:off x="-1791723" y="799523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(Vollflächig)</a:t>
            </a:r>
          </a:p>
        </p:txBody>
      </p:sp>
      <p:cxnSp>
        <p:nvCxnSpPr>
          <p:cNvPr id="85" name="Gerade Verbindung 37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91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de-DE" sz="2800" kern="1200" cap="all" spc="-70" baseline="0" dirty="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130480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86" name="think-cell Folie" r:id="rId14" imgW="344" imgH="345" progId="TCLayout.ActiveDocument.1">
                  <p:embed/>
                </p:oleObj>
              </mc:Choice>
              <mc:Fallback>
                <p:oleObj name="think-cell Folie" r:id="rId1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7" y="3303909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7923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grpSp>
        <p:nvGrpSpPr>
          <p:cNvPr id="120" name="Gruppieren 119"/>
          <p:cNvGrpSpPr/>
          <p:nvPr/>
        </p:nvGrpSpPr>
        <p:grpSpPr>
          <a:xfrm>
            <a:off x="-276708" y="-835143"/>
            <a:ext cx="11989332" cy="7972555"/>
            <a:chOff x="-276708" y="-835143"/>
            <a:chExt cx="11989332" cy="7972555"/>
          </a:xfrm>
        </p:grpSpPr>
        <p:cxnSp>
          <p:nvCxnSpPr>
            <p:cNvPr id="2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Gerade Verbindung 37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119"/>
          <p:cNvGrpSpPr/>
          <p:nvPr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5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179089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71699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1" name="think-cell Folie" r:id="rId16" imgW="344" imgH="345" progId="TCLayout.ActiveDocument.1">
                  <p:embed/>
                </p:oleObj>
              </mc:Choice>
              <mc:Fallback>
                <p:oleObj name="think-cell Folie" r:id="rId16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7923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Textbox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Vier 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Drei Spalten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Zwei Spalten</a:t>
            </a:r>
          </a:p>
        </p:txBody>
      </p:sp>
      <p:grpSp>
        <p:nvGrpSpPr>
          <p:cNvPr id="120" name="Gruppieren 119"/>
          <p:cNvGrpSpPr/>
          <p:nvPr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2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 flipV="1">
              <a:off x="-204708" y="826746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Gerade Verbindung 37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-1791723" y="799523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T America" panose="00000500000000000000" pitchFamily="2" charset="0"/>
              </a:rPr>
              <a:t>Tabelle (Vollflächig)</a:t>
            </a: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xmlns="" id="{F1407FCD-A98D-8D4C-BAEA-A83B72042659}"/>
              </a:ext>
            </a:extLst>
          </p:cNvPr>
          <p:cNvSpPr/>
          <p:nvPr/>
        </p:nvSpPr>
        <p:spPr>
          <a:xfrm>
            <a:off x="0" y="899999"/>
            <a:ext cx="12192635" cy="0"/>
          </a:xfrm>
          <a:custGeom>
            <a:avLst/>
            <a:gdLst/>
            <a:ahLst/>
            <a:cxnLst/>
            <a:rect l="l" t="t" r="r" b="b"/>
            <a:pathLst>
              <a:path w="12192635">
                <a:moveTo>
                  <a:pt x="0" y="0"/>
                </a:moveTo>
                <a:lnTo>
                  <a:pt x="12192113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1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GT America" panose="000005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GT America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GT America" panose="00000500000000000000" pitchFamily="2" charset="0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GT America" panose="00000500000000000000" pitchFamily="2" charset="0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GT America" panose="00000500000000000000" pitchFamily="2" charset="0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GT America" panose="00000500000000000000" pitchFamily="2" charset="0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GT America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GT America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GT America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GT America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GT America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187738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6"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-276708" y="-835143"/>
            <a:ext cx="11989332" cy="7972555"/>
            <a:chOff x="-276708" y="-835143"/>
            <a:chExt cx="11989332" cy="7972555"/>
          </a:xfrm>
        </p:grpSpPr>
        <p:cxnSp>
          <p:nvCxnSpPr>
            <p:cNvPr id="2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>
            <a:xfrm>
              <a:off x="11712624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feld 38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36" name="Titelplatzhalter 1"/>
          <p:cNvSpPr>
            <a:spLocks noGrp="1"/>
          </p:cNvSpPr>
          <p:nvPr>
            <p:ph type="title"/>
          </p:nvPr>
        </p:nvSpPr>
        <p:spPr>
          <a:xfrm>
            <a:off x="263525" y="260648"/>
            <a:ext cx="11447923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34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  <p:grpSp>
        <p:nvGrpSpPr>
          <p:cNvPr id="35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8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20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68" r:id="rId2"/>
    <p:sldLayoutId id="2147483672" r:id="rId3"/>
    <p:sldLayoutId id="2147483757" r:id="rId4"/>
    <p:sldLayoutId id="2147483732" r:id="rId5"/>
    <p:sldLayoutId id="2147483696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02320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16"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-276708" y="-835143"/>
            <a:ext cx="11989332" cy="7972555"/>
            <a:chOff x="-276708" y="-835143"/>
            <a:chExt cx="11989332" cy="7972555"/>
          </a:xfrm>
        </p:grpSpPr>
        <p:cxnSp>
          <p:nvCxnSpPr>
            <p:cNvPr id="2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>
            <a:xfrm>
              <a:off x="11712624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>
              <a:off x="3004580" y="-361302"/>
              <a:ext cx="0" cy="144000"/>
            </a:xfrm>
            <a:prstGeom prst="line">
              <a:avLst/>
            </a:prstGeom>
            <a:ln w="28575">
              <a:solidFill>
                <a:srgbClr val="EAA2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>
              <a:off x="5993296" y="-361302"/>
              <a:ext cx="0" cy="144000"/>
            </a:xfrm>
            <a:prstGeom prst="line">
              <a:avLst/>
            </a:prstGeom>
            <a:ln w="28575">
              <a:solidFill>
                <a:srgbClr val="EAA2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rgbClr val="EAA2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>
              <a:off x="7973516" y="-598222"/>
              <a:ext cx="0" cy="144000"/>
            </a:xfrm>
            <a:prstGeom prst="line">
              <a:avLst/>
            </a:prstGeom>
            <a:ln w="28575">
              <a:solidFill>
                <a:srgbClr val="EAA2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>
              <a:off x="4013076" y="-598222"/>
              <a:ext cx="0" cy="144000"/>
            </a:xfrm>
            <a:prstGeom prst="line">
              <a:avLst/>
            </a:prstGeom>
            <a:ln w="28575">
              <a:solidFill>
                <a:srgbClr val="EAA2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>
              <a:off x="5993296" y="-835143"/>
              <a:ext cx="0" cy="144000"/>
            </a:xfrm>
            <a:prstGeom prst="line">
              <a:avLst/>
            </a:prstGeom>
            <a:ln w="28575">
              <a:solidFill>
                <a:srgbClr val="EAA2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feld 36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40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34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5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127295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69" r:id="rId2"/>
    <p:sldLayoutId id="2147483701" r:id="rId3"/>
    <p:sldLayoutId id="2147483758" r:id="rId4"/>
    <p:sldLayoutId id="2147483733" r:id="rId5"/>
    <p:sldLayoutId id="2147483703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70476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4"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rot="5400000" flipV="1">
            <a:off x="-204708" y="98073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 flipV="1">
            <a:off x="-204708" y="638133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cxnSp>
        <p:nvCxnSpPr>
          <p:cNvPr id="77" name="Gerade Verbindung 76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59147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263525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259684" y="-526222"/>
            <a:ext cx="345715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8220124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63525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251200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6240462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9228186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cxnSp>
        <p:nvCxnSpPr>
          <p:cNvPr id="102" name="Gerade Verbindung mit Pfeil 101"/>
          <p:cNvCxnSpPr/>
          <p:nvPr/>
        </p:nvCxnSpPr>
        <p:spPr>
          <a:xfrm>
            <a:off x="263525" y="-763143"/>
            <a:ext cx="547211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6240463" y="-763143"/>
            <a:ext cx="5472161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2999272" y="-361302"/>
            <a:ext cx="0" cy="14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5987988" y="-361302"/>
            <a:ext cx="0" cy="14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8976320" y="-361302"/>
            <a:ext cx="0" cy="14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7968208" y="-598222"/>
            <a:ext cx="0" cy="14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007768" y="-598222"/>
            <a:ext cx="0" cy="14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5987988" y="-835143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32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34212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70" r:id="rId2"/>
    <p:sldLayoutId id="2147483680" r:id="rId3"/>
    <p:sldLayoutId id="2147483759" r:id="rId4"/>
    <p:sldLayoutId id="2147483734" r:id="rId5"/>
    <p:sldLayoutId id="214748369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Lucida Grande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216291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3"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rot="5400000" flipV="1">
            <a:off x="-204708" y="98073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 flipV="1">
            <a:off x="-204708" y="638133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cxnSp>
        <p:nvCxnSpPr>
          <p:cNvPr id="77" name="Gerade Verbindung 76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59147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263525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259684" y="-526222"/>
            <a:ext cx="345715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8220124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63525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251200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6240462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9228186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cxnSp>
        <p:nvCxnSpPr>
          <p:cNvPr id="102" name="Gerade Verbindung mit Pfeil 101"/>
          <p:cNvCxnSpPr/>
          <p:nvPr/>
        </p:nvCxnSpPr>
        <p:spPr>
          <a:xfrm>
            <a:off x="263525" y="-763143"/>
            <a:ext cx="547211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6240463" y="-763143"/>
            <a:ext cx="5472161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2999272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5987988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8976320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796820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00776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5987988" y="-835143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32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1473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71" r:id="rId2"/>
    <p:sldLayoutId id="2147483688" r:id="rId3"/>
    <p:sldLayoutId id="2147483760" r:id="rId4"/>
    <p:sldLayoutId id="2147483735" r:id="rId5"/>
    <p:sldLayoutId id="2147483693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926204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45"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303910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rot="5400000" flipV="1">
            <a:off x="-204708" y="98073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 flipV="1">
            <a:off x="-204708" y="638133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cxnSp>
        <p:nvCxnSpPr>
          <p:cNvPr id="77" name="Gerade Verbindung 76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59147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263525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259684" y="-526222"/>
            <a:ext cx="345715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8220124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63525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251200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6240462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9228186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cxnSp>
        <p:nvCxnSpPr>
          <p:cNvPr id="102" name="Gerade Verbindung mit Pfeil 101"/>
          <p:cNvCxnSpPr/>
          <p:nvPr/>
        </p:nvCxnSpPr>
        <p:spPr>
          <a:xfrm>
            <a:off x="263525" y="-763143"/>
            <a:ext cx="547211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6240463" y="-763143"/>
            <a:ext cx="5472161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2999272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5987988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8976320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796820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00776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5987988" y="-835143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32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270791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72" r:id="rId2"/>
    <p:sldLayoutId id="2147483707" r:id="rId3"/>
    <p:sldLayoutId id="2147483761" r:id="rId4"/>
    <p:sldLayoutId id="2147483736" r:id="rId5"/>
    <p:sldLayoutId id="2147483709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885892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39"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5836" y="3291836"/>
            <a:ext cx="68688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rot="5400000" flipV="1">
            <a:off x="-204708" y="98073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 flipV="1">
            <a:off x="-204708" y="638133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cxnSp>
        <p:nvCxnSpPr>
          <p:cNvPr id="77" name="Gerade Verbindung 76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59147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263525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259684" y="-526222"/>
            <a:ext cx="345715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8220124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63525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251200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6240462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9228186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cxnSp>
        <p:nvCxnSpPr>
          <p:cNvPr id="102" name="Gerade Verbindung mit Pfeil 101"/>
          <p:cNvCxnSpPr/>
          <p:nvPr/>
        </p:nvCxnSpPr>
        <p:spPr>
          <a:xfrm>
            <a:off x="263525" y="-763143"/>
            <a:ext cx="547211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6240463" y="-763143"/>
            <a:ext cx="5472161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2999272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5987988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8976320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796820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00776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5987988" y="-835143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32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25724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73" r:id="rId2"/>
    <p:sldLayoutId id="2147483712" r:id="rId3"/>
    <p:sldLayoutId id="2147483762" r:id="rId4"/>
    <p:sldLayoutId id="2147483737" r:id="rId5"/>
    <p:sldLayoutId id="2147483714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77287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5"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rot="5400000" flipV="1">
            <a:off x="-204708" y="98073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 flipV="1">
            <a:off x="-204708" y="638133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cxnSp>
        <p:nvCxnSpPr>
          <p:cNvPr id="77" name="Gerade Verbindung 76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59147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263525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259684" y="-526222"/>
            <a:ext cx="345715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8220124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63525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251200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6240462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9228186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cxnSp>
        <p:nvCxnSpPr>
          <p:cNvPr id="102" name="Gerade Verbindung mit Pfeil 101"/>
          <p:cNvCxnSpPr/>
          <p:nvPr/>
        </p:nvCxnSpPr>
        <p:spPr>
          <a:xfrm>
            <a:off x="263525" y="-763143"/>
            <a:ext cx="547211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6240463" y="-763143"/>
            <a:ext cx="5472161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2999272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5987988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8976320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796820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00776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5987988" y="-835143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lvl1pPr algn="r">
              <a:defRPr sz="800" spc="-2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32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4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129280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74" r:id="rId2"/>
    <p:sldLayoutId id="2147483717" r:id="rId3"/>
    <p:sldLayoutId id="2147483763" r:id="rId4"/>
    <p:sldLayoutId id="2147483738" r:id="rId5"/>
    <p:sldLayoutId id="2147483719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62451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31"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GT America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8627636" y="3293636"/>
            <a:ext cx="6865200" cy="263527"/>
          </a:xfrm>
          <a:prstGeom prst="rect">
            <a:avLst/>
          </a:prstGeom>
          <a:solidFill>
            <a:srgbClr val="BDBCBC"/>
          </a:solidFill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endParaRPr lang="de-DE" sz="800" kern="1200" spc="-30" baseline="0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1052512"/>
            <a:ext cx="1144800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28648" y="6453187"/>
            <a:ext cx="263350" cy="40481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fld id="{4CFEB0D3-1EB3-4F08-8062-95FFB974987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rot="5400000" flipV="1">
            <a:off x="-204708" y="98073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 flipV="1">
            <a:off x="-204708" y="638133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-974191" y="960180"/>
            <a:ext cx="69683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Textbox</a:t>
            </a:r>
          </a:p>
        </p:txBody>
      </p:sp>
      <p:cxnSp>
        <p:nvCxnSpPr>
          <p:cNvPr id="77" name="Gerade Verbindung 76"/>
          <p:cNvCxnSpPr/>
          <p:nvPr/>
        </p:nvCxnSpPr>
        <p:spPr>
          <a:xfrm>
            <a:off x="11712624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59147" y="699341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263525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259684" y="-526222"/>
            <a:ext cx="345715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8220124" y="-526222"/>
            <a:ext cx="34925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63525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251200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6240462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9228186" y="-289302"/>
            <a:ext cx="248443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-1014869" y="-381635"/>
            <a:ext cx="990189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Vier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-1032502" y="-618555"/>
            <a:ext cx="1007822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Drei</a:t>
            </a:r>
            <a:r>
              <a:rPr lang="de-DE" sz="1200" baseline="0" noProof="0" dirty="0">
                <a:latin typeface="Arial" panose="020B0604020202020204" pitchFamily="34" charset="0"/>
              </a:rPr>
              <a:t> </a:t>
            </a:r>
            <a:r>
              <a:rPr lang="de-DE" sz="1200" noProof="0" dirty="0">
                <a:latin typeface="Arial" panose="020B0604020202020204" pitchFamily="34" charset="0"/>
              </a:rPr>
              <a:t>Spalten</a:t>
            </a:r>
          </a:p>
        </p:txBody>
      </p:sp>
      <p:cxnSp>
        <p:nvCxnSpPr>
          <p:cNvPr id="102" name="Gerade Verbindung mit Pfeil 101"/>
          <p:cNvCxnSpPr/>
          <p:nvPr/>
        </p:nvCxnSpPr>
        <p:spPr>
          <a:xfrm>
            <a:off x="263525" y="-763143"/>
            <a:ext cx="547211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6240463" y="-763143"/>
            <a:ext cx="5472161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-1067768" y="-855476"/>
            <a:ext cx="1043088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latin typeface="Arial" panose="020B0604020202020204" pitchFamily="34" charset="0"/>
              </a:rPr>
              <a:t>Zwei Spalten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2999272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5987988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8976320" y="-36130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796820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007768" y="-598222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5987988" y="-835143"/>
            <a:ext cx="0" cy="144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11605877" y="322597"/>
            <a:ext cx="908719" cy="263527"/>
          </a:xfrm>
          <a:prstGeom prst="rect">
            <a:avLst/>
          </a:prstGeom>
          <a:noFill/>
        </p:spPr>
        <p:txBody>
          <a:bodyPr wrap="none" lIns="0" tIns="0" rIns="108000" bIns="0" rtlCol="0" anchor="ctr" anchorCtr="1">
            <a:noAutofit/>
          </a:bodyPr>
          <a:lstStyle/>
          <a:p>
            <a:pPr marL="0" algn="r" defTabSz="914400" rtl="0" eaLnBrk="1" latinLnBrk="0" hangingPunct="1"/>
            <a:r>
              <a:rPr lang="de-DE" sz="800" kern="1200" spc="-3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rPr>
              <a:t>© Rödl &amp; Partner </a:t>
            </a:r>
          </a:p>
        </p:txBody>
      </p:sp>
      <p:sp>
        <p:nvSpPr>
          <p:cNvPr id="34" name="Fußzeilenplatzhalter 4"/>
          <p:cNvSpPr txBox="1">
            <a:spLocks/>
          </p:cNvSpPr>
          <p:nvPr/>
        </p:nvSpPr>
        <p:spPr>
          <a:xfrm rot="16200000">
            <a:off x="9754903" y="4016090"/>
            <a:ext cx="4610665" cy="263525"/>
          </a:xfrm>
          <a:prstGeom prst="rect">
            <a:avLst/>
          </a:prstGeom>
          <a:noFill/>
        </p:spPr>
        <p:txBody>
          <a:bodyPr vert="horz" lIns="0" tIns="0" rIns="3600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 spc="-2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</a:rPr>
              <a:t>Präsentationtitel</a:t>
            </a:r>
          </a:p>
        </p:txBody>
      </p:sp>
      <p:grpSp>
        <p:nvGrpSpPr>
          <p:cNvPr id="32" name="Gruppieren 119"/>
          <p:cNvGrpSpPr/>
          <p:nvPr userDrawn="1"/>
        </p:nvGrpSpPr>
        <p:grpSpPr>
          <a:xfrm>
            <a:off x="-276708" y="-835143"/>
            <a:ext cx="12205181" cy="7972555"/>
            <a:chOff x="-276708" y="-835143"/>
            <a:chExt cx="12205181" cy="7972555"/>
          </a:xfrm>
        </p:grpSpPr>
        <p:cxnSp>
          <p:nvCxnSpPr>
            <p:cNvPr id="35" name="Gerade Verbindung 23"/>
            <p:cNvCxnSpPr/>
            <p:nvPr userDrawn="1"/>
          </p:nvCxnSpPr>
          <p:spPr>
            <a:xfrm rot="5400000" flipV="1">
              <a:off x="-204708" y="98073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4"/>
            <p:cNvCxnSpPr/>
            <p:nvPr userDrawn="1"/>
          </p:nvCxnSpPr>
          <p:spPr>
            <a:xfrm rot="5400000" flipV="1">
              <a:off x="-204708" y="6381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8"/>
            <p:cNvCxnSpPr/>
            <p:nvPr userDrawn="1"/>
          </p:nvCxnSpPr>
          <p:spPr>
            <a:xfrm>
              <a:off x="259147" y="699341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92"/>
            <p:cNvCxnSpPr/>
            <p:nvPr userDrawn="1"/>
          </p:nvCxnSpPr>
          <p:spPr>
            <a:xfrm>
              <a:off x="263525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93"/>
            <p:cNvCxnSpPr/>
            <p:nvPr userDrawn="1"/>
          </p:nvCxnSpPr>
          <p:spPr>
            <a:xfrm>
              <a:off x="4259684" y="-526222"/>
              <a:ext cx="3457154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94"/>
            <p:cNvCxnSpPr/>
            <p:nvPr userDrawn="1"/>
          </p:nvCxnSpPr>
          <p:spPr>
            <a:xfrm>
              <a:off x="8220124" y="-526222"/>
              <a:ext cx="34925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95"/>
            <p:cNvCxnSpPr/>
            <p:nvPr userDrawn="1"/>
          </p:nvCxnSpPr>
          <p:spPr>
            <a:xfrm>
              <a:off x="263525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96"/>
            <p:cNvCxnSpPr/>
            <p:nvPr userDrawn="1"/>
          </p:nvCxnSpPr>
          <p:spPr>
            <a:xfrm>
              <a:off x="3251200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97"/>
            <p:cNvCxnSpPr/>
            <p:nvPr userDrawn="1"/>
          </p:nvCxnSpPr>
          <p:spPr>
            <a:xfrm>
              <a:off x="6240462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98"/>
            <p:cNvCxnSpPr/>
            <p:nvPr userDrawn="1"/>
          </p:nvCxnSpPr>
          <p:spPr>
            <a:xfrm>
              <a:off x="9228186" y="-289302"/>
              <a:ext cx="24844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1"/>
            <p:cNvCxnSpPr/>
            <p:nvPr userDrawn="1"/>
          </p:nvCxnSpPr>
          <p:spPr>
            <a:xfrm>
              <a:off x="263525" y="-763143"/>
              <a:ext cx="5472113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3"/>
            <p:cNvCxnSpPr/>
            <p:nvPr userDrawn="1"/>
          </p:nvCxnSpPr>
          <p:spPr>
            <a:xfrm>
              <a:off x="6240463" y="-763143"/>
              <a:ext cx="5472161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7"/>
            <p:cNvCxnSpPr/>
            <p:nvPr userDrawn="1"/>
          </p:nvCxnSpPr>
          <p:spPr>
            <a:xfrm>
              <a:off x="2999272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8"/>
            <p:cNvCxnSpPr/>
            <p:nvPr userDrawn="1"/>
          </p:nvCxnSpPr>
          <p:spPr>
            <a:xfrm>
              <a:off x="5987988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9"/>
            <p:cNvCxnSpPr/>
            <p:nvPr userDrawn="1"/>
          </p:nvCxnSpPr>
          <p:spPr>
            <a:xfrm>
              <a:off x="8976320" y="-36130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0"/>
            <p:cNvCxnSpPr/>
            <p:nvPr userDrawn="1"/>
          </p:nvCxnSpPr>
          <p:spPr>
            <a:xfrm>
              <a:off x="796820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1"/>
            <p:cNvCxnSpPr/>
            <p:nvPr userDrawn="1"/>
          </p:nvCxnSpPr>
          <p:spPr>
            <a:xfrm>
              <a:off x="4007768" y="-598222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2"/>
            <p:cNvCxnSpPr/>
            <p:nvPr userDrawn="1"/>
          </p:nvCxnSpPr>
          <p:spPr>
            <a:xfrm>
              <a:off x="5987988" y="-835143"/>
              <a:ext cx="0" cy="144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33"/>
            <p:cNvCxnSpPr/>
            <p:nvPr userDrawn="1"/>
          </p:nvCxnSpPr>
          <p:spPr>
            <a:xfrm rot="5400000" flipV="1">
              <a:off x="-204708" y="679110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34"/>
            <p:cNvCxnSpPr/>
            <p:nvPr userDrawn="1"/>
          </p:nvCxnSpPr>
          <p:spPr>
            <a:xfrm rot="5400000" flipV="1">
              <a:off x="-204708" y="6785999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5"/>
            <p:cNvCxnSpPr/>
            <p:nvPr userDrawn="1"/>
          </p:nvCxnSpPr>
          <p:spPr>
            <a:xfrm rot="10800000" flipV="1">
              <a:off x="11928473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8"/>
            <p:cNvCxnSpPr/>
            <p:nvPr userDrawn="1"/>
          </p:nvCxnSpPr>
          <p:spPr>
            <a:xfrm rot="10800000" flipV="1">
              <a:off x="0" y="-361302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39"/>
          <p:cNvSpPr txBox="1"/>
          <p:nvPr userDrawn="1"/>
        </p:nvSpPr>
        <p:spPr>
          <a:xfrm>
            <a:off x="-1791723" y="656648"/>
            <a:ext cx="1514371" cy="184666"/>
          </a:xfrm>
          <a:prstGeom prst="rect">
            <a:avLst/>
          </a:prstGeom>
          <a:noFill/>
        </p:spPr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Tabelle</a:t>
            </a:r>
            <a:r>
              <a:rPr lang="de-DE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rgbClr val="FF0000"/>
                </a:solidFill>
                <a:latin typeface="Arial" panose="020B0604020202020204" pitchFamily="34" charset="0"/>
              </a:rPr>
              <a:t>(Vollflächig)</a:t>
            </a:r>
          </a:p>
        </p:txBody>
      </p:sp>
    </p:spTree>
    <p:extLst>
      <p:ext uri="{BB962C8B-B14F-4D97-AF65-F5344CB8AC3E}">
        <p14:creationId xmlns:p14="http://schemas.microsoft.com/office/powerpoint/2010/main" val="373071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75" r:id="rId2"/>
    <p:sldLayoutId id="2147483766" r:id="rId3"/>
    <p:sldLayoutId id="2147483764" r:id="rId4"/>
    <p:sldLayoutId id="2147483744" r:id="rId5"/>
    <p:sldLayoutId id="214748374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-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36.xml"/><Relationship Id="rId7" Type="http://schemas.openxmlformats.org/officeDocument/2006/relationships/image" Target="../media/image1.emf"/><Relationship Id="rId2" Type="http://schemas.openxmlformats.org/officeDocument/2006/relationships/tags" Target="../tags/tag235.xml"/><Relationship Id="rId1" Type="http://schemas.openxmlformats.org/officeDocument/2006/relationships/vmlDrawing" Target="../drawings/vmlDrawing132.vml"/><Relationship Id="rId6" Type="http://schemas.openxmlformats.org/officeDocument/2006/relationships/oleObject" Target="../embeddings/oleObject13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2.xm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1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422158"/>
            <a:ext cx="7488832" cy="158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/>
              <a:t>Трудовые отношения в условиях коронавируса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r>
              <a:rPr lang="en-US" dirty="0" smtClean="0"/>
              <a:t>, </a:t>
            </a:r>
            <a:r>
              <a:rPr lang="en-US" dirty="0" smtClean="0"/>
              <a:t>28</a:t>
            </a:r>
            <a:r>
              <a:rPr lang="ru-RU" dirty="0" smtClean="0"/>
              <a:t> </a:t>
            </a:r>
            <a:r>
              <a:rPr lang="ru-RU" dirty="0" smtClean="0"/>
              <a:t>апреля </a:t>
            </a:r>
            <a:r>
              <a:rPr lang="de-DE" dirty="0" smtClean="0"/>
              <a:t>2020</a:t>
            </a:r>
            <a:r>
              <a:rPr lang="ru-RU" dirty="0" smtClean="0"/>
              <a:t> г.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pic>
        <p:nvPicPr>
          <p:cNvPr id="377858" name="Picture 2" descr="C:\Users\A.Kondratenko\Downloads\13621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b="48074"/>
          <a:stretch/>
        </p:blipFill>
        <p:spPr bwMode="auto">
          <a:xfrm>
            <a:off x="176" y="3147646"/>
            <a:ext cx="11928472" cy="37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8"/>
          <a:stretch/>
        </p:blipFill>
        <p:spPr bwMode="auto">
          <a:xfrm>
            <a:off x="-28576" y="746125"/>
            <a:ext cx="11957224" cy="61118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28576" y="746125"/>
            <a:ext cx="11957049" cy="61118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chemeClr val="bg1">
                  <a:alpha val="9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indent="-216000" algn="l">
              <a:buFontTx/>
              <a:buChar char="–"/>
            </a:pPr>
            <a:endParaRPr lang="ru-RU" sz="1600" dirty="0" err="1" smtClean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525" y="4434762"/>
            <a:ext cx="8980488" cy="2257425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Санкции</a:t>
            </a:r>
            <a:r>
              <a:rPr lang="de-DE" dirty="0" smtClean="0"/>
              <a:t>:</a:t>
            </a:r>
          </a:p>
          <a:p>
            <a:pPr marL="0" lvl="1" indent="0">
              <a:buNone/>
            </a:pPr>
            <a:r>
              <a:rPr lang="en-US" dirty="0" smtClean="0"/>
              <a:t>1</a:t>
            </a:r>
            <a:r>
              <a:rPr lang="ru-RU" dirty="0" smtClean="0"/>
              <a:t>0 000 руб. </a:t>
            </a:r>
            <a:r>
              <a:rPr lang="en-US" dirty="0" smtClean="0"/>
              <a:t>– </a:t>
            </a:r>
            <a:r>
              <a:rPr lang="ru-RU" dirty="0" smtClean="0"/>
              <a:t>невыполнение указаний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</a:t>
            </a:r>
            <a:r>
              <a:rPr lang="en-US" dirty="0" smtClean="0"/>
              <a:t>               </a:t>
            </a:r>
          </a:p>
          <a:p>
            <a:pPr marL="0" lvl="1" indent="0"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    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ст. 19.5 КоАП РФ</a:t>
            </a:r>
            <a:endParaRPr lang="de-DE" sz="1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1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Иные санкции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– (?)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законность Указа Мэра Москвы от 05 марта 2020 года </a:t>
            </a: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работодателя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" y="1243013"/>
            <a:ext cx="4343400" cy="7286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измерение температуры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8126" y="1971675"/>
            <a:ext cx="4343400" cy="7286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Отстранять от работы сотрудников с повышенной температурой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0613" y="2700337"/>
            <a:ext cx="4343400" cy="7286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0800" lvl="2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Дезинфекция помещений при выявлении случая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5209" y="3428999"/>
            <a:ext cx="4343400" cy="7286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содействия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Роспотребнадзору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C:\Users\alexandra.lokhina\Downloads\S_UK0000868_Papierschiffe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-209" r="10361" b="209"/>
          <a:stretch/>
        </p:blipFill>
        <p:spPr bwMode="auto">
          <a:xfrm>
            <a:off x="4876800" y="771525"/>
            <a:ext cx="7051848" cy="607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80528" y="784226"/>
            <a:ext cx="7148120" cy="60721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indent="-216000" algn="l">
              <a:buFontTx/>
              <a:buChar char="–"/>
            </a:pPr>
            <a:endParaRPr lang="ru-RU" sz="1600" dirty="0" err="1" smtClean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525" y="1196413"/>
            <a:ext cx="6175375" cy="5503932"/>
          </a:xfrm>
        </p:spPr>
        <p:txBody>
          <a:bodyPr/>
          <a:lstStyle/>
          <a:p>
            <a:r>
              <a:rPr lang="ru-RU" u="sng" dirty="0" smtClean="0"/>
              <a:t>С 18 марта 2020 года приостановлено</a:t>
            </a:r>
            <a:r>
              <a:rPr lang="de-DE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dirty="0" smtClean="0"/>
              <a:t>Въезд иностранных граждан </a:t>
            </a:r>
            <a:r>
              <a:rPr lang="de-DE" dirty="0" smtClean="0"/>
              <a:t>(</a:t>
            </a:r>
            <a:r>
              <a:rPr lang="ru-RU" dirty="0" smtClean="0"/>
              <a:t>включая ВКС)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dirty="0" smtClean="0"/>
              <a:t>Оформление виз и приглашений на въезд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dirty="0" smtClean="0"/>
              <a:t>Оформление разрешений на работу</a:t>
            </a:r>
            <a:endParaRPr lang="de-DE" dirty="0" smtClean="0"/>
          </a:p>
          <a:p>
            <a:endParaRPr lang="de-DE" dirty="0" smtClean="0"/>
          </a:p>
          <a:p>
            <a:r>
              <a:rPr lang="ru-RU" u="sng" dirty="0" smtClean="0"/>
              <a:t>Последствия для работодателя</a:t>
            </a:r>
            <a:r>
              <a:rPr lang="de-DE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dirty="0" smtClean="0"/>
              <a:t>Обязанность гарантировать минимальный заработок ВКС </a:t>
            </a:r>
            <a:r>
              <a:rPr lang="de-DE" dirty="0" smtClean="0"/>
              <a:t>(167.000 </a:t>
            </a:r>
            <a:r>
              <a:rPr lang="ru-RU" dirty="0" smtClean="0"/>
              <a:t>руб. в месяц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dirty="0" smtClean="0"/>
              <a:t>Возможность привлечь новых ВКС </a:t>
            </a:r>
            <a:r>
              <a:rPr lang="de-DE" dirty="0" smtClean="0"/>
              <a:t>– </a:t>
            </a:r>
            <a:r>
              <a:rPr lang="ru-RU" dirty="0" smtClean="0"/>
              <a:t>не ранее июля 2020</a:t>
            </a:r>
          </a:p>
          <a:p>
            <a:endParaRPr lang="ru-RU" dirty="0" smtClean="0"/>
          </a:p>
          <a:p>
            <a:r>
              <a:rPr lang="ru-RU" u="sng" dirty="0" smtClean="0"/>
              <a:t>Последствия для ВКС: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dirty="0" smtClean="0"/>
              <a:t>Действие виз продлевается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dirty="0"/>
              <a:t>С</a:t>
            </a:r>
            <a:r>
              <a:rPr lang="ru-RU" dirty="0" smtClean="0"/>
              <a:t>роки получения </a:t>
            </a:r>
            <a:r>
              <a:rPr lang="ru-RU" dirty="0" err="1" smtClean="0"/>
              <a:t>гос.услуг</a:t>
            </a:r>
            <a:r>
              <a:rPr lang="ru-RU" dirty="0" smtClean="0"/>
              <a:t> продлены (регистрация)</a:t>
            </a:r>
          </a:p>
          <a:p>
            <a:endParaRPr lang="ru-RU" u="sng" dirty="0" smtClean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‒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u="sng" dirty="0" smtClean="0"/>
          </a:p>
          <a:p>
            <a:endParaRPr lang="de-DE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Приостановлено привлечение иностранной рабочей силы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4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de-DE" dirty="0" smtClean="0"/>
              <a:t>Kurzarbeit</a:t>
            </a:r>
            <a:r>
              <a:rPr lang="ru-RU" dirty="0" smtClean="0"/>
              <a:t>»</a:t>
            </a:r>
            <a:r>
              <a:rPr lang="de-DE" dirty="0" smtClean="0"/>
              <a:t> </a:t>
            </a:r>
            <a:r>
              <a:rPr lang="ru-RU" dirty="0" smtClean="0"/>
              <a:t>в германии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graphicFrame>
        <p:nvGraphicFramePr>
          <p:cNvPr id="6" name="Tabelle 8">
            <a:extLst>
              <a:ext uri="{FF2B5EF4-FFF2-40B4-BE49-F238E27FC236}">
                <a16:creationId xmlns:a16="http://schemas.microsoft.com/office/drawing/2014/main" xmlns="" id="{6265536C-3231-BD4D-AF0A-DACF8B67D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73760"/>
              </p:ext>
            </p:extLst>
          </p:nvPr>
        </p:nvGraphicFramePr>
        <p:xfrm>
          <a:off x="263524" y="1052513"/>
          <a:ext cx="11664949" cy="4987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369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55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7771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Предпосылки, </a:t>
                      </a:r>
                      <a:r>
                        <a:rPr lang="de-DE" sz="18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Arbeitsausfall</a:t>
                      </a:r>
                      <a:r>
                        <a:rPr lang="ru-RU" sz="18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(вынужденное</a:t>
                      </a:r>
                      <a:r>
                        <a:rPr lang="ru-RU" sz="18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сокращение рабочего времени)</a:t>
                      </a:r>
                      <a:r>
                        <a:rPr lang="ru-RU" sz="18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‒"/>
                      </a:pPr>
                      <a:r>
                        <a:rPr lang="ru-RU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экономический спад, непредотвратимое событие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‒"/>
                      </a:pPr>
                      <a:r>
                        <a:rPr lang="ru-RU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временный характер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‒"/>
                        <a:tabLst/>
                        <a:defRPr/>
                      </a:pPr>
                      <a:r>
                        <a:rPr lang="ru-RU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событие</a:t>
                      </a:r>
                      <a:r>
                        <a:rPr lang="ru-RU" sz="18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непреодолимо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‒"/>
                        <a:tabLst/>
                        <a:defRPr/>
                      </a:pPr>
                      <a:endParaRPr lang="ru-RU" sz="18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‒"/>
                        <a:tabLst/>
                        <a:defRPr/>
                      </a:pPr>
                      <a:r>
                        <a:rPr lang="ru-RU" sz="18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≤1/3 работников, теряют &gt;10% ежемесячной заработной платы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Но! </a:t>
                      </a:r>
                      <a:r>
                        <a:rPr lang="en-US" sz="1800" b="0" u="none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Notfallpaket</a:t>
                      </a:r>
                      <a:r>
                        <a:rPr lang="ru-RU" sz="18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ru-RU" sz="18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≥</a:t>
                      </a:r>
                      <a:r>
                        <a:rPr lang="ru-RU" sz="18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10% ЗП</a:t>
                      </a:r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Процедура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endParaRPr lang="ru-RU" sz="1800" b="0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ru-RU" sz="18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решению работодателя, если это предусмотрено тарифным соглашением, коллективным договором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endParaRPr lang="ru-RU" sz="18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ru-RU" sz="18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решению 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Agentur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für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основании заявления работодателя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b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0106">
                <a:tc vMerge="1">
                  <a:txBody>
                    <a:bodyPr/>
                    <a:lstStyle/>
                    <a:p>
                      <a:pPr algn="r"/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оплату</a:t>
                      </a:r>
                      <a:r>
                        <a:rPr lang="ru-RU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труда:</a:t>
                      </a:r>
                    </a:p>
                    <a:p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  разницы между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нетто окладом и нетто оплатой сокращенного рабочего времени (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Nettoentgeltdifferenz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endParaRPr lang="ru-RU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12 месяцев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Gleichschenkliges Dreieck 9">
            <a:extLst>
              <a:ext uri="{FF2B5EF4-FFF2-40B4-BE49-F238E27FC236}">
                <a16:creationId xmlns:a16="http://schemas.microsoft.com/office/drawing/2014/main" xmlns="" id="{21C8AB1D-419B-3647-9E8D-8E86F9557009}"/>
              </a:ext>
            </a:extLst>
          </p:cNvPr>
          <p:cNvSpPr/>
          <p:nvPr/>
        </p:nvSpPr>
        <p:spPr bwMode="gray">
          <a:xfrm rot="5400000">
            <a:off x="5594757" y="3292036"/>
            <a:ext cx="473064" cy="248832"/>
          </a:xfrm>
          <a:custGeom>
            <a:avLst/>
            <a:gdLst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  <a:gd name="connsiteX3" fmla="*/ 0 w 432047"/>
              <a:gd name="connsiteY3" fmla="*/ 206309 h 206309"/>
              <a:gd name="connsiteX0" fmla="*/ 0 w 432047"/>
              <a:gd name="connsiteY0" fmla="*/ 206309 h 297749"/>
              <a:gd name="connsiteX1" fmla="*/ 216024 w 432047"/>
              <a:gd name="connsiteY1" fmla="*/ 0 h 297749"/>
              <a:gd name="connsiteX2" fmla="*/ 432047 w 432047"/>
              <a:gd name="connsiteY2" fmla="*/ 206309 h 297749"/>
              <a:gd name="connsiteX3" fmla="*/ 91440 w 432047"/>
              <a:gd name="connsiteY3" fmla="*/ 297749 h 297749"/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7" h="206309">
                <a:moveTo>
                  <a:pt x="0" y="206309"/>
                </a:moveTo>
                <a:lnTo>
                  <a:pt x="216024" y="0"/>
                </a:lnTo>
                <a:lnTo>
                  <a:pt x="432047" y="206309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525" y="6213473"/>
            <a:ext cx="108866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500"/>
              </a:spcBef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Лучшая практика. Европейская Комиссия рекомендует схему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Kurzarbeit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Италии и Испании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leichschenkliges Dreieck 9">
            <a:extLst>
              <a:ext uri="{FF2B5EF4-FFF2-40B4-BE49-F238E27FC236}">
                <a16:creationId xmlns:a16="http://schemas.microsoft.com/office/drawing/2014/main" xmlns="" id="{21C8AB1D-419B-3647-9E8D-8E86F9557009}"/>
              </a:ext>
            </a:extLst>
          </p:cNvPr>
          <p:cNvSpPr/>
          <p:nvPr/>
        </p:nvSpPr>
        <p:spPr bwMode="gray">
          <a:xfrm rot="10800000">
            <a:off x="11403036" y="2267091"/>
            <a:ext cx="448516" cy="262451"/>
          </a:xfrm>
          <a:custGeom>
            <a:avLst/>
            <a:gdLst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  <a:gd name="connsiteX3" fmla="*/ 0 w 432047"/>
              <a:gd name="connsiteY3" fmla="*/ 206309 h 206309"/>
              <a:gd name="connsiteX0" fmla="*/ 0 w 432047"/>
              <a:gd name="connsiteY0" fmla="*/ 206309 h 297749"/>
              <a:gd name="connsiteX1" fmla="*/ 216024 w 432047"/>
              <a:gd name="connsiteY1" fmla="*/ 0 h 297749"/>
              <a:gd name="connsiteX2" fmla="*/ 432047 w 432047"/>
              <a:gd name="connsiteY2" fmla="*/ 206309 h 297749"/>
              <a:gd name="connsiteX3" fmla="*/ 91440 w 432047"/>
              <a:gd name="connsiteY3" fmla="*/ 297749 h 297749"/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7" h="206309">
                <a:moveTo>
                  <a:pt x="0" y="206309"/>
                </a:moveTo>
                <a:lnTo>
                  <a:pt x="216024" y="0"/>
                </a:lnTo>
                <a:lnTo>
                  <a:pt x="432047" y="206309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8" name="Gleichschenkliges Dreieck 9">
            <a:extLst>
              <a:ext uri="{FF2B5EF4-FFF2-40B4-BE49-F238E27FC236}">
                <a16:creationId xmlns:a16="http://schemas.microsoft.com/office/drawing/2014/main" xmlns="" id="{21C8AB1D-419B-3647-9E8D-8E86F9557009}"/>
              </a:ext>
            </a:extLst>
          </p:cNvPr>
          <p:cNvSpPr/>
          <p:nvPr/>
        </p:nvSpPr>
        <p:spPr bwMode="gray">
          <a:xfrm rot="16200000">
            <a:off x="11386456" y="4820985"/>
            <a:ext cx="473064" cy="248832"/>
          </a:xfrm>
          <a:custGeom>
            <a:avLst/>
            <a:gdLst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  <a:gd name="connsiteX3" fmla="*/ 0 w 432047"/>
              <a:gd name="connsiteY3" fmla="*/ 206309 h 206309"/>
              <a:gd name="connsiteX0" fmla="*/ 0 w 432047"/>
              <a:gd name="connsiteY0" fmla="*/ 206309 h 297749"/>
              <a:gd name="connsiteX1" fmla="*/ 216024 w 432047"/>
              <a:gd name="connsiteY1" fmla="*/ 0 h 297749"/>
              <a:gd name="connsiteX2" fmla="*/ 432047 w 432047"/>
              <a:gd name="connsiteY2" fmla="*/ 206309 h 297749"/>
              <a:gd name="connsiteX3" fmla="*/ 91440 w 432047"/>
              <a:gd name="connsiteY3" fmla="*/ 297749 h 297749"/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7" h="206309">
                <a:moveTo>
                  <a:pt x="0" y="206309"/>
                </a:moveTo>
                <a:lnTo>
                  <a:pt x="216024" y="0"/>
                </a:lnTo>
                <a:lnTo>
                  <a:pt x="432047" y="206309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ФОТ (1) – Сравнение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114381"/>
              </p:ext>
            </p:extLst>
          </p:nvPr>
        </p:nvGraphicFramePr>
        <p:xfrm>
          <a:off x="263525" y="959671"/>
          <a:ext cx="11411596" cy="56601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3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5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04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93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</a:t>
                      </a:r>
                      <a:r>
                        <a:rPr lang="en-GB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Простой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Неполное 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раб. время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033">
                <a:tc>
                  <a:txBody>
                    <a:bodyPr/>
                    <a:lstStyle/>
                    <a:p>
                      <a:r>
                        <a:rPr lang="ru-RU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Инициатор</a:t>
                      </a:r>
                      <a:endParaRPr lang="de-DE" b="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Оба,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 типовое условие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Работодатель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Оба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221">
                <a:tc>
                  <a:txBody>
                    <a:bodyPr/>
                    <a:lstStyle/>
                    <a:p>
                      <a:r>
                        <a:rPr lang="ru-RU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</a:t>
                      </a:r>
                      <a:endParaRPr lang="de-DE" b="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Ведомство по труду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Работодатель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950">
                <a:tc>
                  <a:txBody>
                    <a:bodyPr/>
                    <a:lstStyle/>
                    <a:p>
                      <a:r>
                        <a:rPr lang="ru-RU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Предпосылки</a:t>
                      </a:r>
                      <a:endParaRPr lang="de-DE" b="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объема работы, экономические!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объема работы экономические!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Желание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сторон, Ст. 93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Организационные, Ст. 74 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113">
                <a:tc>
                  <a:txBody>
                    <a:bodyPr/>
                    <a:lstStyle/>
                    <a:p>
                      <a:r>
                        <a:rPr lang="ru-RU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</a:t>
                      </a:r>
                      <a:endParaRPr lang="de-DE" b="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Соглашение+уведомление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Приказ,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уведомление(?)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Соглашение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536">
                <a:tc>
                  <a:txBody>
                    <a:bodyPr/>
                    <a:lstStyle/>
                    <a:p>
                      <a:r>
                        <a:rPr lang="ru-RU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Трудовая</a:t>
                      </a:r>
                      <a:r>
                        <a:rPr lang="ru-RU" b="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ф-</a:t>
                      </a:r>
                      <a:r>
                        <a:rPr lang="ru-RU" b="0" u="sng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ция</a:t>
                      </a:r>
                      <a:endParaRPr lang="de-DE" b="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до 90%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1% до 99% 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5308">
                <a:tc>
                  <a:txBody>
                    <a:bodyPr/>
                    <a:lstStyle/>
                    <a:p>
                      <a:r>
                        <a:rPr lang="ru-RU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З/П</a:t>
                      </a:r>
                      <a:endParaRPr lang="de-DE" b="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Отработанное время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ru-RU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 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время простоя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/3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ср. </a:t>
                      </a:r>
                      <a:r>
                        <a:rPr lang="ru-RU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заработка (?) 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Отработанное время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0113">
                <a:tc>
                  <a:txBody>
                    <a:bodyPr/>
                    <a:lstStyle/>
                    <a:p>
                      <a:r>
                        <a:rPr lang="ru-RU" b="0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Соцвзносы</a:t>
                      </a:r>
                      <a:endParaRPr lang="de-DE" b="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Компенсирует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Гос-во на субсидируемую часть.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Работодатель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Работодатель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8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ФОТ (2)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162136" y="1219592"/>
            <a:ext cx="3410351" cy="5233595"/>
            <a:chOff x="3828649" y="1210995"/>
            <a:chExt cx="3410351" cy="523359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28650" y="1210995"/>
              <a:ext cx="3410350" cy="485201"/>
            </a:xfrm>
            <a:prstGeom prst="rect">
              <a:avLst/>
            </a:prstGeom>
            <a:solidFill>
              <a:srgbClr val="CCEEE9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Простой (?)</a:t>
              </a:r>
              <a:endPara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28649" y="2099560"/>
              <a:ext cx="3410351" cy="434503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 hangingPunct="0">
                <a:spcBef>
                  <a:spcPts val="400"/>
                </a:spcBef>
                <a:buFont typeface="Calibri" panose="020F0502020204030204" pitchFamily="34" charset="0"/>
                <a:buChar char="ꟷ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Оплата </a:t>
              </a:r>
              <a:r>
                <a:rPr lang="ru-RU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2/3 ср. заработка </a:t>
              </a:r>
            </a:p>
            <a:p>
              <a:pPr marL="342900" indent="-342900" hangingPunct="0">
                <a:spcBef>
                  <a:spcPts val="400"/>
                </a:spcBef>
                <a:buFont typeface="Calibri" panose="020F0502020204030204" pitchFamily="34" charset="0"/>
                <a:buChar char="ꟷ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Перевод работника на другую работу (до 1 месяца)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3" indent="-342900" hangingPunct="0">
                <a:spcBef>
                  <a:spcPts val="400"/>
                </a:spcBef>
                <a:buFont typeface="Calibri" panose="020F0502020204030204" pitchFamily="34" charset="0"/>
                <a:buChar char="ꟷ"/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0" lvl="3"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Процедура:</a:t>
              </a:r>
              <a:endParaRPr lang="de-DE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342900" lvl="3" indent="-342900" hangingPunct="0">
                <a:spcBef>
                  <a:spcPts val="400"/>
                </a:spcBef>
                <a:buFont typeface="+mj-lt"/>
                <a:buAutoNum type="arabicPeriod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Приказ </a:t>
              </a:r>
              <a:r>
                <a:rPr lang="de-DE" sz="16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6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работодателя:</a:t>
              </a:r>
            </a:p>
            <a:p>
              <a:pPr marL="457200" lvl="4"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причина</a:t>
              </a:r>
            </a:p>
            <a:p>
              <a:pPr marL="457200" lvl="4"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перечень должностей</a:t>
              </a:r>
            </a:p>
            <a:p>
              <a:pPr marL="457200" lvl="4"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срок</a:t>
              </a:r>
            </a:p>
            <a:p>
              <a:pPr marL="457200" lvl="4"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место нахождения работника</a:t>
              </a:r>
            </a:p>
            <a:p>
              <a:pPr marL="457200" lvl="4"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Служба занятости (?) </a:t>
              </a:r>
            </a:p>
            <a:p>
              <a:pPr marL="457200" lvl="4"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342900" lvl="3" indent="-342900" hangingPunct="0">
                <a:spcBef>
                  <a:spcPts val="400"/>
                </a:spcBef>
                <a:buFont typeface="+mj-lt"/>
                <a:buAutoNum type="arabicPeriod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Ознакомление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6" name="Gleichschenkliges Dreieck 9">
              <a:extLst>
                <a:ext uri="{FF2B5EF4-FFF2-40B4-BE49-F238E27FC236}">
                  <a16:creationId xmlns:a16="http://schemas.microsoft.com/office/drawing/2014/main" xmlns="" id="{CC399292-00CC-7F43-9ACB-C93EF74DC4AF}"/>
                </a:ext>
              </a:extLst>
            </p:cNvPr>
            <p:cNvSpPr/>
            <p:nvPr/>
          </p:nvSpPr>
          <p:spPr bwMode="gray">
            <a:xfrm rot="10800000">
              <a:off x="5138008" y="1862307"/>
              <a:ext cx="844138" cy="141065"/>
            </a:xfrm>
            <a:custGeom>
              <a:avLst/>
              <a:gdLst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  <a:gd name="connsiteX3" fmla="*/ 0 w 432047"/>
                <a:gd name="connsiteY3" fmla="*/ 206309 h 206309"/>
                <a:gd name="connsiteX0" fmla="*/ 0 w 432047"/>
                <a:gd name="connsiteY0" fmla="*/ 206309 h 297749"/>
                <a:gd name="connsiteX1" fmla="*/ 216024 w 432047"/>
                <a:gd name="connsiteY1" fmla="*/ 0 h 297749"/>
                <a:gd name="connsiteX2" fmla="*/ 432047 w 432047"/>
                <a:gd name="connsiteY2" fmla="*/ 206309 h 297749"/>
                <a:gd name="connsiteX3" fmla="*/ 91440 w 432047"/>
                <a:gd name="connsiteY3" fmla="*/ 297749 h 297749"/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047" h="206309">
                  <a:moveTo>
                    <a:pt x="0" y="206309"/>
                  </a:moveTo>
                  <a:lnTo>
                    <a:pt x="216024" y="0"/>
                  </a:lnTo>
                  <a:lnTo>
                    <a:pt x="432047" y="206309"/>
                  </a:ln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321564" y="1224125"/>
            <a:ext cx="3354847" cy="5229062"/>
            <a:chOff x="221799" y="1224123"/>
            <a:chExt cx="3354847" cy="522906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21799" y="1224123"/>
              <a:ext cx="3354847" cy="473076"/>
            </a:xfrm>
            <a:prstGeom prst="rect">
              <a:avLst/>
            </a:prstGeom>
            <a:solidFill>
              <a:srgbClr val="CCEEE9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Неполное рабочее время</a:t>
              </a:r>
              <a:endPara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63526" y="2123225"/>
              <a:ext cx="3260724" cy="43299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 hangingPunct="0">
                <a:spcBef>
                  <a:spcPts val="400"/>
                </a:spcBef>
                <a:buFont typeface="+mj-lt"/>
                <a:buAutoNum type="alphaUcPeriod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Соглашение сторон, ст. 93 ТК  РФ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(введение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отмена)</a:t>
              </a:r>
            </a:p>
            <a:p>
              <a:pPr marL="342900" indent="-342900" hangingPunct="0">
                <a:spcBef>
                  <a:spcPts val="400"/>
                </a:spcBef>
                <a:buFont typeface="+mj-lt"/>
                <a:buAutoNum type="alphaUcPeriod"/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hangingPunct="0">
                <a:spcBef>
                  <a:spcPts val="400"/>
                </a:spcBef>
                <a:buFont typeface="+mj-lt"/>
                <a:buAutoNum type="alphaUcPeriod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Изменение условий ТД, ст. 74 ТК РФ</a:t>
              </a:r>
            </a:p>
            <a:p>
              <a:pPr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уведомление за 2 месяца</a:t>
              </a:r>
            </a:p>
            <a:p>
              <a:pPr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организационных или 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технологических 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условий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труда</a:t>
              </a:r>
            </a:p>
            <a:p>
              <a:pPr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Отказ работника </a:t>
              </a:r>
              <a:r>
                <a:rPr lang="en-US" sz="16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=</a:t>
              </a:r>
              <a:r>
                <a:rPr lang="ru-RU" sz="16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de-DE" sz="16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600" b="1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п. 7 ч. 1 ст.</a:t>
              </a:r>
              <a:r>
                <a:rPr lang="de-DE" sz="1600" b="1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de-DE" sz="1600" b="1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77 </a:t>
              </a:r>
              <a:r>
                <a:rPr lang="ru-RU" sz="1600" b="1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ТК РФ</a:t>
              </a:r>
              <a:endParaRPr lang="de-DE" sz="16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 marL="342900" indent="-342900" hangingPunct="0">
                <a:spcBef>
                  <a:spcPts val="400"/>
                </a:spcBef>
                <a:buFont typeface="Calibri" panose="020F0502020204030204" pitchFamily="34" charset="0"/>
                <a:buChar char="ꟷ"/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lang="de-DE" sz="160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 marL="342900" indent="-342900" hangingPunct="0">
                <a:spcBef>
                  <a:spcPts val="400"/>
                </a:spcBef>
                <a:buFont typeface="Calibri" panose="020F0502020204030204" pitchFamily="34" charset="0"/>
                <a:buChar char="ꟷ"/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Gleichschenkliges Dreieck 9">
              <a:extLst>
                <a:ext uri="{FF2B5EF4-FFF2-40B4-BE49-F238E27FC236}">
                  <a16:creationId xmlns:a16="http://schemas.microsoft.com/office/drawing/2014/main" xmlns="" id="{CC399292-00CC-7F43-9ACB-C93EF74DC4AF}"/>
                </a:ext>
              </a:extLst>
            </p:cNvPr>
            <p:cNvSpPr/>
            <p:nvPr/>
          </p:nvSpPr>
          <p:spPr bwMode="gray">
            <a:xfrm rot="10800000">
              <a:off x="1565031" y="1862462"/>
              <a:ext cx="867915" cy="137540"/>
            </a:xfrm>
            <a:custGeom>
              <a:avLst/>
              <a:gdLst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  <a:gd name="connsiteX3" fmla="*/ 0 w 432047"/>
                <a:gd name="connsiteY3" fmla="*/ 206309 h 206309"/>
                <a:gd name="connsiteX0" fmla="*/ 0 w 432047"/>
                <a:gd name="connsiteY0" fmla="*/ 206309 h 297749"/>
                <a:gd name="connsiteX1" fmla="*/ 216024 w 432047"/>
                <a:gd name="connsiteY1" fmla="*/ 0 h 297749"/>
                <a:gd name="connsiteX2" fmla="*/ 432047 w 432047"/>
                <a:gd name="connsiteY2" fmla="*/ 206309 h 297749"/>
                <a:gd name="connsiteX3" fmla="*/ 91440 w 432047"/>
                <a:gd name="connsiteY3" fmla="*/ 297749 h 297749"/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047" h="206309">
                  <a:moveTo>
                    <a:pt x="0" y="206309"/>
                  </a:moveTo>
                  <a:lnTo>
                    <a:pt x="216024" y="0"/>
                  </a:lnTo>
                  <a:lnTo>
                    <a:pt x="432047" y="206309"/>
                  </a:ln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8031993" y="1257786"/>
            <a:ext cx="3250949" cy="5218526"/>
            <a:chOff x="7535477" y="1234661"/>
            <a:chExt cx="3250949" cy="5218526"/>
          </a:xfrm>
        </p:grpSpPr>
        <p:sp>
          <p:nvSpPr>
            <p:cNvPr id="68" name="Прямоугольник 35"/>
            <p:cNvSpPr/>
            <p:nvPr/>
          </p:nvSpPr>
          <p:spPr>
            <a:xfrm>
              <a:off x="7535478" y="1234661"/>
              <a:ext cx="3250948" cy="473076"/>
            </a:xfrm>
            <a:prstGeom prst="rect">
              <a:avLst/>
            </a:prstGeom>
            <a:solidFill>
              <a:srgbClr val="CCEEE9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Сокращение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(–)</a:t>
              </a:r>
              <a:endPara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40"/>
            <p:cNvSpPr/>
            <p:nvPr/>
          </p:nvSpPr>
          <p:spPr>
            <a:xfrm>
              <a:off x="7535477" y="2123225"/>
              <a:ext cx="3250949" cy="432996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 hangingPunct="0">
                <a:spcBef>
                  <a:spcPts val="400"/>
                </a:spcBef>
                <a:buFont typeface="Calibri" panose="020F0502020204030204" pitchFamily="34" charset="0"/>
                <a:buChar char="ꟷ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уведомление за 2 месяца</a:t>
              </a:r>
            </a:p>
            <a:p>
              <a:pPr marL="342900" indent="-342900" hangingPunct="0">
                <a:spcBef>
                  <a:spcPts val="400"/>
                </a:spcBef>
                <a:buFont typeface="Calibri" panose="020F0502020204030204" pitchFamily="34" charset="0"/>
                <a:buChar char="ꟷ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Компенсация 1 мес.</a:t>
              </a:r>
            </a:p>
            <a:p>
              <a:pPr marL="342900" indent="-342900" hangingPunct="0">
                <a:spcBef>
                  <a:spcPts val="400"/>
                </a:spcBef>
                <a:buFont typeface="Calibri" panose="020F0502020204030204" pitchFamily="34" charset="0"/>
                <a:buChar char="ꟷ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Выплаты еще 1-2 мес. </a:t>
              </a:r>
              <a:endPara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0" lvl="3"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lang="ru-RU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0" lvl="3" hangingPunct="0"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Процедура:</a:t>
              </a:r>
              <a:endParaRPr lang="de-DE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342900" lvl="3" indent="-342900" hangingPunct="0">
                <a:spcBef>
                  <a:spcPts val="400"/>
                </a:spcBef>
                <a:buFont typeface="+mj-lt"/>
                <a:buAutoNum type="arabicPeriod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Подготовка (обоснование, з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апрет, выбор, преим.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раво, штатное расписание)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342900" lvl="3" indent="-342900" hangingPunct="0">
                <a:spcBef>
                  <a:spcPts val="400"/>
                </a:spcBef>
                <a:buFont typeface="+mj-lt"/>
                <a:buAutoNum type="arabicPeriod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Уведомление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342900" lvl="3" indent="-342900" hangingPunct="0">
                <a:spcBef>
                  <a:spcPts val="400"/>
                </a:spcBef>
                <a:buFont typeface="+mj-lt"/>
                <a:buAutoNum type="arabicPeriod"/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Ознакомление с приказом/ уведомлением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0" name="Gleichschenkliges Dreieck 9">
              <a:extLst>
                <a:ext uri="{FF2B5EF4-FFF2-40B4-BE49-F238E27FC236}">
                  <a16:creationId xmlns:a16="http://schemas.microsoft.com/office/drawing/2014/main" xmlns="" id="{CC399292-00CC-7F43-9ACB-C93EF74DC4AF}"/>
                </a:ext>
              </a:extLst>
            </p:cNvPr>
            <p:cNvSpPr/>
            <p:nvPr/>
          </p:nvSpPr>
          <p:spPr bwMode="gray">
            <a:xfrm rot="10800000">
              <a:off x="8844835" y="1885973"/>
              <a:ext cx="804683" cy="137540"/>
            </a:xfrm>
            <a:custGeom>
              <a:avLst/>
              <a:gdLst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  <a:gd name="connsiteX3" fmla="*/ 0 w 432047"/>
                <a:gd name="connsiteY3" fmla="*/ 206309 h 206309"/>
                <a:gd name="connsiteX0" fmla="*/ 0 w 432047"/>
                <a:gd name="connsiteY0" fmla="*/ 206309 h 297749"/>
                <a:gd name="connsiteX1" fmla="*/ 216024 w 432047"/>
                <a:gd name="connsiteY1" fmla="*/ 0 h 297749"/>
                <a:gd name="connsiteX2" fmla="*/ 432047 w 432047"/>
                <a:gd name="connsiteY2" fmla="*/ 206309 h 297749"/>
                <a:gd name="connsiteX3" fmla="*/ 91440 w 432047"/>
                <a:gd name="connsiteY3" fmla="*/ 297749 h 297749"/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047" h="206309">
                  <a:moveTo>
                    <a:pt x="0" y="206309"/>
                  </a:moveTo>
                  <a:lnTo>
                    <a:pt x="216024" y="0"/>
                  </a:lnTo>
                  <a:lnTo>
                    <a:pt x="432047" y="206309"/>
                  </a:ln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7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Простой во время нерабочих дней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8" t="17016" r="13302" b="5863"/>
          <a:stretch/>
        </p:blipFill>
        <p:spPr bwMode="gray">
          <a:xfrm>
            <a:off x="720800" y="781848"/>
            <a:ext cx="11207848" cy="60761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43887" y="3097759"/>
            <a:ext cx="3965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‒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режима нерабочих дней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решению организации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(Указ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Мэра Москвы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10.04.2020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42-УМ);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‒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Отсутствует прямой запрет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введение простоя в нерабочие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дни;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‒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Заработная плата сохраняется?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5894" y="1924408"/>
            <a:ext cx="4745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деятельность организации приостановлена Указом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Мэра;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четкое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заработной платы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7963" y="2074460"/>
            <a:ext cx="85600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 rtl="0" eaLnBrk="1" latinLnBrk="0" hangingPunct="1">
              <a:spcBef>
                <a:spcPts val="500"/>
              </a:spcBef>
            </a:pPr>
            <a:r>
              <a:rPr lang="ru-RU" sz="2800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«ЗА»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3095" y="3604480"/>
            <a:ext cx="188526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 rtl="0" eaLnBrk="1" latinLnBrk="0" hangingPunct="1">
              <a:spcBef>
                <a:spcPts val="500"/>
              </a:spcBef>
            </a:pPr>
            <a:r>
              <a:rPr lang="ru-RU" sz="2800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«ПРОТИВ»</a:t>
            </a:r>
          </a:p>
        </p:txBody>
      </p:sp>
    </p:spTree>
    <p:extLst>
      <p:ext uri="{BB962C8B-B14F-4D97-AF65-F5344CB8AC3E}">
        <p14:creationId xmlns:p14="http://schemas.microsoft.com/office/powerpoint/2010/main" val="1890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4823955" y="-2841"/>
            <a:ext cx="7104520" cy="6860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55884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23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60000" indent="-360000"/>
            <a:r>
              <a:rPr lang="ru-RU" dirty="0" smtClean="0"/>
              <a:t>Контактное лицо</a:t>
            </a:r>
            <a:endParaRPr lang="de-DE" dirty="0"/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6887522" y="879024"/>
            <a:ext cx="4825054" cy="188256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АЛЕКСЕЙ САПОЖНИКОВ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Партнер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Генеральный директор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Руководитель практики трудового, миграционного права и реструктуризации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 	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+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7 495 933 5120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alexey.sapozhnikov@roedl.com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EB0D3-1EB3-4F08-8062-95FFB9749870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T America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T America" panose="00000500000000000000" pitchFamily="2" charset="0"/>
            </a:endParaRPr>
          </a:p>
        </p:txBody>
      </p:sp>
      <p:pic>
        <p:nvPicPr>
          <p:cNvPr id="7598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50" y="3362915"/>
            <a:ext cx="5346998" cy="349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R:\Business Development und Marketing\Mitarbeiterprofile und Fotos\Mitarbeiterfotos\RECHT\портрет Сапожников Roedl часть 2\IMG_7662-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5437" y="925513"/>
            <a:ext cx="1166646" cy="11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81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5350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xmlns="" id="{DB2E8C34-466F-2045-94E0-AF16CCC138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54CC9D7C-FB72-664E-BC50-2BC3901D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Жизнь в условиях </a:t>
            </a:r>
            <a:r>
              <a:rPr lang="ru-RU" dirty="0" err="1" smtClean="0">
                <a:cs typeface="Arial" panose="020B0604020202020204" pitchFamily="34" charset="0"/>
              </a:rPr>
              <a:t>коронавируса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99519" y="973682"/>
            <a:ext cx="6754750" cy="5803901"/>
            <a:chOff x="2883828" y="936698"/>
            <a:chExt cx="6207049" cy="5632077"/>
          </a:xfrm>
        </p:grpSpPr>
        <p:sp>
          <p:nvSpPr>
            <p:cNvPr id="8" name="Sechseck 5">
              <a:extLst>
                <a:ext uri="{FF2B5EF4-FFF2-40B4-BE49-F238E27FC236}">
                  <a16:creationId xmlns:a16="http://schemas.microsoft.com/office/drawing/2014/main" xmlns="" id="{344A0BDC-1DD2-5B44-83F0-8DA999484DDC}"/>
                </a:ext>
              </a:extLst>
            </p:cNvPr>
            <p:cNvSpPr/>
            <p:nvPr/>
          </p:nvSpPr>
          <p:spPr bwMode="gray">
            <a:xfrm>
              <a:off x="3731973" y="1801430"/>
              <a:ext cx="4487097" cy="3868186"/>
            </a:xfrm>
            <a:prstGeom prst="hex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6000" indent="-216000" algn="l">
                <a:buFontTx/>
                <a:buChar char="–"/>
              </a:pPr>
              <a:endPara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9" name="Gerade Verbindung 6">
              <a:extLst>
                <a:ext uri="{FF2B5EF4-FFF2-40B4-BE49-F238E27FC236}">
                  <a16:creationId xmlns:a16="http://schemas.microsoft.com/office/drawing/2014/main" xmlns="" id="{60BFEF6A-35D8-3F46-92EA-162EF9827064}"/>
                </a:ext>
              </a:extLst>
            </p:cNvPr>
            <p:cNvCxnSpPr/>
            <p:nvPr/>
          </p:nvCxnSpPr>
          <p:spPr bwMode="gray">
            <a:xfrm flipH="1">
              <a:off x="4741413" y="1816728"/>
              <a:ext cx="2501369" cy="38528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7">
              <a:extLst>
                <a:ext uri="{FF2B5EF4-FFF2-40B4-BE49-F238E27FC236}">
                  <a16:creationId xmlns:a16="http://schemas.microsoft.com/office/drawing/2014/main" xmlns="" id="{5E091C43-1872-4C48-BC65-0B9ED498EBCC}"/>
                </a:ext>
              </a:extLst>
            </p:cNvPr>
            <p:cNvCxnSpPr/>
            <p:nvPr/>
          </p:nvCxnSpPr>
          <p:spPr bwMode="gray">
            <a:xfrm>
              <a:off x="4741413" y="1816728"/>
              <a:ext cx="2512437" cy="387201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8">
              <a:extLst>
                <a:ext uri="{FF2B5EF4-FFF2-40B4-BE49-F238E27FC236}">
                  <a16:creationId xmlns:a16="http://schemas.microsoft.com/office/drawing/2014/main" xmlns="" id="{823C36F1-FFFD-1040-9922-453B333E0ABD}"/>
                </a:ext>
              </a:extLst>
            </p:cNvPr>
            <p:cNvCxnSpPr/>
            <p:nvPr/>
          </p:nvCxnSpPr>
          <p:spPr bwMode="gray">
            <a:xfrm flipH="1" flipV="1">
              <a:off x="3777274" y="3734388"/>
              <a:ext cx="4399675" cy="878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20">
              <a:extLst>
                <a:ext uri="{FF2B5EF4-FFF2-40B4-BE49-F238E27FC236}">
                  <a16:creationId xmlns:a16="http://schemas.microsoft.com/office/drawing/2014/main" xmlns="" id="{401528C1-09BE-F64F-9288-1715A3E57F63}"/>
                </a:ext>
              </a:extLst>
            </p:cNvPr>
            <p:cNvSpPr/>
            <p:nvPr/>
          </p:nvSpPr>
          <p:spPr bwMode="gray">
            <a:xfrm>
              <a:off x="4984787" y="2750973"/>
              <a:ext cx="1988230" cy="198822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6000" indent="-216000" algn="l">
                <a:buFontTx/>
                <a:buChar char="–"/>
              </a:pPr>
              <a:endPara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Rechteck 10">
              <a:extLst>
                <a:ext uri="{FF2B5EF4-FFF2-40B4-BE49-F238E27FC236}">
                  <a16:creationId xmlns:a16="http://schemas.microsoft.com/office/drawing/2014/main" xmlns="" id="{FA3E1F12-36EC-E149-A650-78BC111C649B}"/>
                </a:ext>
              </a:extLst>
            </p:cNvPr>
            <p:cNvSpPr/>
            <p:nvPr/>
          </p:nvSpPr>
          <p:spPr bwMode="gray">
            <a:xfrm>
              <a:off x="4984787" y="3565886"/>
              <a:ext cx="1988230" cy="3583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COVID-19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xmlns="" id="{F80B7E20-B39D-BC4C-BBF9-481422765463}"/>
                </a:ext>
              </a:extLst>
            </p:cNvPr>
            <p:cNvSpPr/>
            <p:nvPr/>
          </p:nvSpPr>
          <p:spPr bwMode="gray">
            <a:xfrm>
              <a:off x="3888190" y="4808715"/>
              <a:ext cx="1730745" cy="1760060"/>
            </a:xfrm>
            <a:prstGeom prst="ellipse">
              <a:avLst/>
            </a:prstGeom>
            <a:solidFill>
              <a:srgbClr val="00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6000" indent="-216000" algn="l">
                <a:buFontTx/>
                <a:buChar char="–"/>
              </a:pPr>
              <a:endPara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Oval 28">
              <a:extLst>
                <a:ext uri="{FF2B5EF4-FFF2-40B4-BE49-F238E27FC236}">
                  <a16:creationId xmlns:a16="http://schemas.microsoft.com/office/drawing/2014/main" xmlns="" id="{3437ED7D-B58D-5148-881C-155FFC6A8478}"/>
                </a:ext>
              </a:extLst>
            </p:cNvPr>
            <p:cNvSpPr/>
            <p:nvPr/>
          </p:nvSpPr>
          <p:spPr bwMode="gray">
            <a:xfrm>
              <a:off x="6377409" y="4808715"/>
              <a:ext cx="1730745" cy="1760060"/>
            </a:xfrm>
            <a:prstGeom prst="ellipse">
              <a:avLst/>
            </a:prstGeom>
            <a:solidFill>
              <a:srgbClr val="376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6000" indent="-216000" algn="l">
                <a:buFontTx/>
                <a:buChar char="–"/>
              </a:pPr>
              <a:endPara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Oval 29">
              <a:extLst>
                <a:ext uri="{FF2B5EF4-FFF2-40B4-BE49-F238E27FC236}">
                  <a16:creationId xmlns:a16="http://schemas.microsoft.com/office/drawing/2014/main" xmlns="" id="{7B76B36A-0E59-3641-9741-9ABE326AC047}"/>
                </a:ext>
              </a:extLst>
            </p:cNvPr>
            <p:cNvSpPr/>
            <p:nvPr/>
          </p:nvSpPr>
          <p:spPr bwMode="gray">
            <a:xfrm>
              <a:off x="3888190" y="936698"/>
              <a:ext cx="1730745" cy="1760060"/>
            </a:xfrm>
            <a:prstGeom prst="ellipse">
              <a:avLst/>
            </a:prstGeom>
            <a:solidFill>
              <a:srgbClr val="00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6000" indent="-216000" algn="l">
                <a:buFontTx/>
                <a:buChar char="–"/>
              </a:pPr>
              <a:endPara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Oval 30">
              <a:extLst>
                <a:ext uri="{FF2B5EF4-FFF2-40B4-BE49-F238E27FC236}">
                  <a16:creationId xmlns:a16="http://schemas.microsoft.com/office/drawing/2014/main" xmlns="" id="{80471803-5518-5D4A-8392-8615F714797D}"/>
                </a:ext>
              </a:extLst>
            </p:cNvPr>
            <p:cNvSpPr/>
            <p:nvPr/>
          </p:nvSpPr>
          <p:spPr bwMode="gray">
            <a:xfrm>
              <a:off x="6377409" y="936698"/>
              <a:ext cx="1730745" cy="17600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6000" indent="-216000" algn="l">
                <a:buFontTx/>
                <a:buChar char="–"/>
              </a:pPr>
              <a:endPara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Oval 31">
              <a:extLst>
                <a:ext uri="{FF2B5EF4-FFF2-40B4-BE49-F238E27FC236}">
                  <a16:creationId xmlns:a16="http://schemas.microsoft.com/office/drawing/2014/main" xmlns="" id="{89AF820B-26A3-A343-9CC7-B20CAF751B76}"/>
                </a:ext>
              </a:extLst>
            </p:cNvPr>
            <p:cNvSpPr/>
            <p:nvPr/>
          </p:nvSpPr>
          <p:spPr bwMode="gray">
            <a:xfrm>
              <a:off x="7360132" y="2865056"/>
              <a:ext cx="1730745" cy="176005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6000" indent="-216000" algn="l">
                <a:buFontTx/>
                <a:buChar char="–"/>
              </a:pPr>
              <a:endPara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Oval 32">
              <a:extLst>
                <a:ext uri="{FF2B5EF4-FFF2-40B4-BE49-F238E27FC236}">
                  <a16:creationId xmlns:a16="http://schemas.microsoft.com/office/drawing/2014/main" xmlns="" id="{D1B626E6-0A09-A74D-810B-5E12BCC529C1}"/>
                </a:ext>
              </a:extLst>
            </p:cNvPr>
            <p:cNvSpPr/>
            <p:nvPr/>
          </p:nvSpPr>
          <p:spPr bwMode="gray">
            <a:xfrm>
              <a:off x="2883828" y="2865056"/>
              <a:ext cx="1730745" cy="1760059"/>
            </a:xfrm>
            <a:prstGeom prst="ellipse">
              <a:avLst/>
            </a:prstGeom>
            <a:solidFill>
              <a:srgbClr val="5A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6000" indent="-216000" algn="l">
                <a:buFontTx/>
                <a:buChar char="–"/>
              </a:pPr>
              <a:endPara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Rechteck 17">
              <a:extLst>
                <a:ext uri="{FF2B5EF4-FFF2-40B4-BE49-F238E27FC236}">
                  <a16:creationId xmlns:a16="http://schemas.microsoft.com/office/drawing/2014/main" xmlns="" id="{DC943F8A-E807-A040-B5E4-4CDCFE2CCF06}"/>
                </a:ext>
              </a:extLst>
            </p:cNvPr>
            <p:cNvSpPr/>
            <p:nvPr/>
          </p:nvSpPr>
          <p:spPr bwMode="gray">
            <a:xfrm>
              <a:off x="6405818" y="1652461"/>
              <a:ext cx="1673946" cy="3285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«Самоизоляция»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Rechteck 18">
              <a:extLst>
                <a:ext uri="{FF2B5EF4-FFF2-40B4-BE49-F238E27FC236}">
                  <a16:creationId xmlns:a16="http://schemas.microsoft.com/office/drawing/2014/main" xmlns="" id="{D1126D5A-EAD3-9D48-854C-C26CE55F889F}"/>
                </a:ext>
              </a:extLst>
            </p:cNvPr>
            <p:cNvSpPr/>
            <p:nvPr/>
          </p:nvSpPr>
          <p:spPr bwMode="gray">
            <a:xfrm>
              <a:off x="7360132" y="3461356"/>
              <a:ext cx="1730745" cy="5674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Удаленная работа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Rechteck 19">
              <a:extLst>
                <a:ext uri="{FF2B5EF4-FFF2-40B4-BE49-F238E27FC236}">
                  <a16:creationId xmlns:a16="http://schemas.microsoft.com/office/drawing/2014/main" xmlns="" id="{4C4131CB-3E7A-DD4A-B1B6-6AA724BDEDB9}"/>
                </a:ext>
              </a:extLst>
            </p:cNvPr>
            <p:cNvSpPr/>
            <p:nvPr/>
          </p:nvSpPr>
          <p:spPr bwMode="gray">
            <a:xfrm>
              <a:off x="6553660" y="5405015"/>
              <a:ext cx="1378281" cy="5674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Обязанности 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работодателя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Rechteck 20">
              <a:extLst>
                <a:ext uri="{FF2B5EF4-FFF2-40B4-BE49-F238E27FC236}">
                  <a16:creationId xmlns:a16="http://schemas.microsoft.com/office/drawing/2014/main" xmlns="" id="{AD28A004-2DB2-4047-B0CB-476642E66568}"/>
                </a:ext>
              </a:extLst>
            </p:cNvPr>
            <p:cNvSpPr/>
            <p:nvPr/>
          </p:nvSpPr>
          <p:spPr bwMode="gray">
            <a:xfrm>
              <a:off x="4183738" y="5416114"/>
              <a:ext cx="1115375" cy="5674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Снижение 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расходов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Rechteck 21">
              <a:extLst>
                <a:ext uri="{FF2B5EF4-FFF2-40B4-BE49-F238E27FC236}">
                  <a16:creationId xmlns:a16="http://schemas.microsoft.com/office/drawing/2014/main" xmlns="" id="{DEE5D5FD-995E-BD40-A836-FDD3B14C5D16}"/>
                </a:ext>
              </a:extLst>
            </p:cNvPr>
            <p:cNvSpPr/>
            <p:nvPr/>
          </p:nvSpPr>
          <p:spPr bwMode="gray">
            <a:xfrm>
              <a:off x="3850277" y="1532999"/>
              <a:ext cx="1806569" cy="5674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Запрет на въезд в РФ</a:t>
              </a:r>
              <a:endPara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Rechteck 22">
              <a:extLst>
                <a:ext uri="{FF2B5EF4-FFF2-40B4-BE49-F238E27FC236}">
                  <a16:creationId xmlns:a16="http://schemas.microsoft.com/office/drawing/2014/main" xmlns="" id="{D341B30E-9C16-3D45-83BC-5E422AD7B449}"/>
                </a:ext>
              </a:extLst>
            </p:cNvPr>
            <p:cNvSpPr/>
            <p:nvPr/>
          </p:nvSpPr>
          <p:spPr bwMode="gray">
            <a:xfrm>
              <a:off x="2986888" y="3573538"/>
              <a:ext cx="1448719" cy="3583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6" name="Rechteck 21">
            <a:extLst>
              <a:ext uri="{FF2B5EF4-FFF2-40B4-BE49-F238E27FC236}">
                <a16:creationId xmlns:a16="http://schemas.microsoft.com/office/drawing/2014/main" xmlns="" id="{DEE5D5FD-995E-BD40-A836-FDD3B14C5D16}"/>
              </a:ext>
            </a:extLst>
          </p:cNvPr>
          <p:cNvSpPr/>
          <p:nvPr/>
        </p:nvSpPr>
        <p:spPr bwMode="gray">
          <a:xfrm>
            <a:off x="2581039" y="3450679"/>
            <a:ext cx="1856280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Оплата труда при больничном и простое</a:t>
            </a:r>
            <a:endPara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Регулирование в РФ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pic>
        <p:nvPicPr>
          <p:cNvPr id="8" name="Grafik 6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4462" r="26878" b="6223"/>
          <a:stretch/>
        </p:blipFill>
        <p:spPr>
          <a:xfrm>
            <a:off x="0" y="1116619"/>
            <a:ext cx="2154115" cy="4451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8008" y="2012780"/>
            <a:ext cx="469812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rtl="0" eaLnBrk="1" latinLnBrk="0" hangingPunct="1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 Президента № 206, № 239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Минтруда, Распоряжение Правительства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27.03.2020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 762-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Региональное регулирование</a:t>
            </a:r>
            <a:endParaRPr lang="ru-RU" sz="2000" u="sng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5335" y="1992178"/>
            <a:ext cx="448724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Объявление режима нерабочих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дней с сохранением заработной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Исключения, товары первой необходимости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Приостановление отдельных видов деятельности,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Обязанности и  рекомендации по ЛНА</a:t>
            </a:r>
          </a:p>
        </p:txBody>
      </p:sp>
      <p:grpSp>
        <p:nvGrpSpPr>
          <p:cNvPr id="11" name="Gruppieren 25">
            <a:extLst>
              <a:ext uri="{FF2B5EF4-FFF2-40B4-BE49-F238E27FC236}">
                <a16:creationId xmlns:a16="http://schemas.microsoft.com/office/drawing/2014/main" xmlns="" id="{3CCE0479-1F49-C044-9604-FC9E3E3D9100}"/>
              </a:ext>
            </a:extLst>
          </p:cNvPr>
          <p:cNvGrpSpPr/>
          <p:nvPr/>
        </p:nvGrpSpPr>
        <p:grpSpPr bwMode="gray">
          <a:xfrm rot="11975013">
            <a:off x="6393888" y="2098211"/>
            <a:ext cx="690688" cy="336019"/>
            <a:chOff x="8062536" y="2250908"/>
            <a:chExt cx="1696061" cy="825131"/>
          </a:xfrm>
        </p:grpSpPr>
        <p:cxnSp>
          <p:nvCxnSpPr>
            <p:cNvPr id="12" name="Gerade Verbindung 26">
              <a:extLst>
                <a:ext uri="{FF2B5EF4-FFF2-40B4-BE49-F238E27FC236}">
                  <a16:creationId xmlns:a16="http://schemas.microsoft.com/office/drawing/2014/main" xmlns="" id="{7050274F-B3F3-E74B-BC51-71C66C347399}"/>
                </a:ext>
              </a:extLst>
            </p:cNvPr>
            <p:cNvCxnSpPr/>
            <p:nvPr/>
          </p:nvCxnSpPr>
          <p:spPr bwMode="gray">
            <a:xfrm flipH="1">
              <a:off x="8079698" y="2250908"/>
              <a:ext cx="1678899" cy="59722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leichschenkliges Dreieck 9">
              <a:extLst>
                <a:ext uri="{FF2B5EF4-FFF2-40B4-BE49-F238E27FC236}">
                  <a16:creationId xmlns:a16="http://schemas.microsoft.com/office/drawing/2014/main" xmlns="" id="{386754C2-96A4-C14E-8C82-8F6516725484}"/>
                </a:ext>
              </a:extLst>
            </p:cNvPr>
            <p:cNvSpPr/>
            <p:nvPr/>
          </p:nvSpPr>
          <p:spPr bwMode="gray">
            <a:xfrm rot="14961003">
              <a:off x="7924244" y="2684968"/>
              <a:ext cx="529363" cy="252779"/>
            </a:xfrm>
            <a:custGeom>
              <a:avLst/>
              <a:gdLst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  <a:gd name="connsiteX3" fmla="*/ 0 w 432047"/>
                <a:gd name="connsiteY3" fmla="*/ 206309 h 206309"/>
                <a:gd name="connsiteX0" fmla="*/ 0 w 432047"/>
                <a:gd name="connsiteY0" fmla="*/ 206309 h 297749"/>
                <a:gd name="connsiteX1" fmla="*/ 216024 w 432047"/>
                <a:gd name="connsiteY1" fmla="*/ 0 h 297749"/>
                <a:gd name="connsiteX2" fmla="*/ 432047 w 432047"/>
                <a:gd name="connsiteY2" fmla="*/ 206309 h 297749"/>
                <a:gd name="connsiteX3" fmla="*/ 91440 w 432047"/>
                <a:gd name="connsiteY3" fmla="*/ 297749 h 297749"/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047" h="206309">
                  <a:moveTo>
                    <a:pt x="0" y="206309"/>
                  </a:moveTo>
                  <a:lnTo>
                    <a:pt x="216024" y="0"/>
                  </a:lnTo>
                  <a:lnTo>
                    <a:pt x="432047" y="206309"/>
                  </a:lnTo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uppieren 25">
            <a:extLst>
              <a:ext uri="{FF2B5EF4-FFF2-40B4-BE49-F238E27FC236}">
                <a16:creationId xmlns:a16="http://schemas.microsoft.com/office/drawing/2014/main" xmlns="" id="{3CCE0479-1F49-C044-9604-FC9E3E3D9100}"/>
              </a:ext>
            </a:extLst>
          </p:cNvPr>
          <p:cNvGrpSpPr/>
          <p:nvPr/>
        </p:nvGrpSpPr>
        <p:grpSpPr bwMode="gray">
          <a:xfrm rot="11975013">
            <a:off x="6375041" y="2900093"/>
            <a:ext cx="690688" cy="336019"/>
            <a:chOff x="8062536" y="2250908"/>
            <a:chExt cx="1696061" cy="825131"/>
          </a:xfrm>
        </p:grpSpPr>
        <p:cxnSp>
          <p:nvCxnSpPr>
            <p:cNvPr id="15" name="Gerade Verbindung 26">
              <a:extLst>
                <a:ext uri="{FF2B5EF4-FFF2-40B4-BE49-F238E27FC236}">
                  <a16:creationId xmlns:a16="http://schemas.microsoft.com/office/drawing/2014/main" xmlns="" id="{7050274F-B3F3-E74B-BC51-71C66C347399}"/>
                </a:ext>
              </a:extLst>
            </p:cNvPr>
            <p:cNvCxnSpPr/>
            <p:nvPr/>
          </p:nvCxnSpPr>
          <p:spPr bwMode="gray">
            <a:xfrm flipH="1">
              <a:off x="8079698" y="2250908"/>
              <a:ext cx="1678899" cy="59722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leichschenkliges Dreieck 9">
              <a:extLst>
                <a:ext uri="{FF2B5EF4-FFF2-40B4-BE49-F238E27FC236}">
                  <a16:creationId xmlns:a16="http://schemas.microsoft.com/office/drawing/2014/main" xmlns="" id="{386754C2-96A4-C14E-8C82-8F6516725484}"/>
                </a:ext>
              </a:extLst>
            </p:cNvPr>
            <p:cNvSpPr/>
            <p:nvPr/>
          </p:nvSpPr>
          <p:spPr bwMode="gray">
            <a:xfrm rot="14961003">
              <a:off x="7924244" y="2684968"/>
              <a:ext cx="529363" cy="252779"/>
            </a:xfrm>
            <a:custGeom>
              <a:avLst/>
              <a:gdLst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  <a:gd name="connsiteX3" fmla="*/ 0 w 432047"/>
                <a:gd name="connsiteY3" fmla="*/ 206309 h 206309"/>
                <a:gd name="connsiteX0" fmla="*/ 0 w 432047"/>
                <a:gd name="connsiteY0" fmla="*/ 206309 h 297749"/>
                <a:gd name="connsiteX1" fmla="*/ 216024 w 432047"/>
                <a:gd name="connsiteY1" fmla="*/ 0 h 297749"/>
                <a:gd name="connsiteX2" fmla="*/ 432047 w 432047"/>
                <a:gd name="connsiteY2" fmla="*/ 206309 h 297749"/>
                <a:gd name="connsiteX3" fmla="*/ 91440 w 432047"/>
                <a:gd name="connsiteY3" fmla="*/ 297749 h 297749"/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047" h="206309">
                  <a:moveTo>
                    <a:pt x="0" y="206309"/>
                  </a:moveTo>
                  <a:lnTo>
                    <a:pt x="216024" y="0"/>
                  </a:lnTo>
                  <a:lnTo>
                    <a:pt x="432047" y="206309"/>
                  </a:lnTo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uppieren 25">
            <a:extLst>
              <a:ext uri="{FF2B5EF4-FFF2-40B4-BE49-F238E27FC236}">
                <a16:creationId xmlns:a16="http://schemas.microsoft.com/office/drawing/2014/main" xmlns="" id="{3CCE0479-1F49-C044-9604-FC9E3E3D9100}"/>
              </a:ext>
            </a:extLst>
          </p:cNvPr>
          <p:cNvGrpSpPr/>
          <p:nvPr/>
        </p:nvGrpSpPr>
        <p:grpSpPr bwMode="gray">
          <a:xfrm rot="11975013">
            <a:off x="6370070" y="4407555"/>
            <a:ext cx="690688" cy="336019"/>
            <a:chOff x="8062536" y="2250908"/>
            <a:chExt cx="1696061" cy="825131"/>
          </a:xfrm>
        </p:grpSpPr>
        <p:cxnSp>
          <p:nvCxnSpPr>
            <p:cNvPr id="18" name="Gerade Verbindung 26">
              <a:extLst>
                <a:ext uri="{FF2B5EF4-FFF2-40B4-BE49-F238E27FC236}">
                  <a16:creationId xmlns:a16="http://schemas.microsoft.com/office/drawing/2014/main" xmlns="" id="{7050274F-B3F3-E74B-BC51-71C66C347399}"/>
                </a:ext>
              </a:extLst>
            </p:cNvPr>
            <p:cNvCxnSpPr/>
            <p:nvPr/>
          </p:nvCxnSpPr>
          <p:spPr bwMode="gray">
            <a:xfrm flipH="1">
              <a:off x="8079698" y="2250908"/>
              <a:ext cx="1678899" cy="59722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Gleichschenkliges Dreieck 9">
              <a:extLst>
                <a:ext uri="{FF2B5EF4-FFF2-40B4-BE49-F238E27FC236}">
                  <a16:creationId xmlns:a16="http://schemas.microsoft.com/office/drawing/2014/main" xmlns="" id="{386754C2-96A4-C14E-8C82-8F6516725484}"/>
                </a:ext>
              </a:extLst>
            </p:cNvPr>
            <p:cNvSpPr/>
            <p:nvPr/>
          </p:nvSpPr>
          <p:spPr bwMode="gray">
            <a:xfrm rot="14961003">
              <a:off x="7924244" y="2684968"/>
              <a:ext cx="529363" cy="252779"/>
            </a:xfrm>
            <a:custGeom>
              <a:avLst/>
              <a:gdLst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  <a:gd name="connsiteX3" fmla="*/ 0 w 432047"/>
                <a:gd name="connsiteY3" fmla="*/ 206309 h 206309"/>
                <a:gd name="connsiteX0" fmla="*/ 0 w 432047"/>
                <a:gd name="connsiteY0" fmla="*/ 206309 h 297749"/>
                <a:gd name="connsiteX1" fmla="*/ 216024 w 432047"/>
                <a:gd name="connsiteY1" fmla="*/ 0 h 297749"/>
                <a:gd name="connsiteX2" fmla="*/ 432047 w 432047"/>
                <a:gd name="connsiteY2" fmla="*/ 206309 h 297749"/>
                <a:gd name="connsiteX3" fmla="*/ 91440 w 432047"/>
                <a:gd name="connsiteY3" fmla="*/ 297749 h 297749"/>
                <a:gd name="connsiteX0" fmla="*/ 0 w 432047"/>
                <a:gd name="connsiteY0" fmla="*/ 206309 h 206309"/>
                <a:gd name="connsiteX1" fmla="*/ 216024 w 432047"/>
                <a:gd name="connsiteY1" fmla="*/ 0 h 206309"/>
                <a:gd name="connsiteX2" fmla="*/ 432047 w 432047"/>
                <a:gd name="connsiteY2" fmla="*/ 206309 h 20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047" h="206309">
                  <a:moveTo>
                    <a:pt x="0" y="206309"/>
                  </a:moveTo>
                  <a:lnTo>
                    <a:pt x="216024" y="0"/>
                  </a:lnTo>
                  <a:lnTo>
                    <a:pt x="432047" y="206309"/>
                  </a:lnTo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4138" y="6258910"/>
            <a:ext cx="110673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 rtl="0" eaLnBrk="1" latinLnBrk="0" hangingPunct="1">
              <a:spcBef>
                <a:spcPts val="500"/>
              </a:spcBef>
            </a:pPr>
            <a:r>
              <a:rPr lang="ru-RU" sz="1600" b="1" kern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5 ТК РФ – приоритет Трудового кодекса, внесение изменений специальными Федеральными законами </a:t>
            </a:r>
          </a:p>
        </p:txBody>
      </p:sp>
    </p:spTree>
    <p:extLst>
      <p:ext uri="{BB962C8B-B14F-4D97-AF65-F5344CB8AC3E}">
        <p14:creationId xmlns:p14="http://schemas.microsoft.com/office/powerpoint/2010/main" val="168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работает в нерабочие дни?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594609" y="1008992"/>
            <a:ext cx="2695904" cy="2244277"/>
            <a:chOff x="6243146" y="1008989"/>
            <a:chExt cx="2695904" cy="224427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463862" y="1008992"/>
              <a:ext cx="2128345" cy="1981912"/>
            </a:xfrm>
            <a:prstGeom prst="rect">
              <a:avLst/>
            </a:prstGeom>
            <a:solidFill>
              <a:srgbClr val="00B05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16000" indent="-216000" algn="l">
                <a:buFontTx/>
                <a:buChar char="–"/>
              </a:pPr>
              <a:endParaRPr lang="ru-RU" sz="1600" dirty="0" err="1" smtClean="0">
                <a:solidFill>
                  <a:schemeClr val="bg1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6243146" y="1008989"/>
              <a:ext cx="2695904" cy="2244277"/>
              <a:chOff x="457206" y="1072055"/>
              <a:chExt cx="2695904" cy="2244277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72968" y="1072055"/>
                <a:ext cx="2506715" cy="1008993"/>
              </a:xfrm>
              <a:prstGeom prst="rect">
                <a:avLst/>
              </a:prstGeom>
              <a:solidFill>
                <a:srgbClr val="00B050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16000" indent="-216000" algn="l">
                  <a:buFontTx/>
                  <a:buChar char="–"/>
                </a:pPr>
                <a:endParaRPr lang="ru-RU" sz="1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457206" y="1182414"/>
                <a:ext cx="2695904" cy="2133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400" rtl="0" eaLnBrk="1" latinLnBrk="0" hangingPunct="1">
                  <a:spcBef>
                    <a:spcPts val="500"/>
                  </a:spcBef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Организации-</a:t>
                </a:r>
                <a:r>
                  <a:rPr lang="ru-RU" dirty="0" smtClean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исключения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 defTabSz="914400" rtl="0" eaLnBrk="1" latinLnBrk="0" hangingPunct="1">
                  <a:spcBef>
                    <a:spcPts val="500"/>
                  </a:spcBef>
                </a:pP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l" defTabSz="914400" rtl="0" eaLnBrk="1" latinLnBrk="0" hangingPunct="1">
                  <a:spcBef>
                    <a:spcPts val="500"/>
                  </a:spcBef>
                  <a:buFont typeface="Arial" panose="020B0604020202020204" pitchFamily="34" charset="0"/>
                  <a:buChar char="‒"/>
                </a:pPr>
                <a:r>
                  <a:rPr lang="ru-RU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Непрерывно действующие</a:t>
                </a:r>
              </a:p>
              <a:p>
                <a:pPr marL="285750" indent="-285750" algn="l" defTabSz="914400" rtl="0" eaLnBrk="1" latinLnBrk="0" hangingPunct="1">
                  <a:spcBef>
                    <a:spcPts val="500"/>
                  </a:spcBef>
                  <a:buFont typeface="Arial" panose="020B0604020202020204" pitchFamily="34" charset="0"/>
                  <a:buChar char="‒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Медицинские 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… </a:t>
                </a:r>
              </a:p>
              <a:p>
                <a:pPr marL="285750" indent="-285750" algn="l" defTabSz="914400" rtl="0" eaLnBrk="1" latinLnBrk="0" hangingPunct="1">
                  <a:spcBef>
                    <a:spcPts val="500"/>
                  </a:spcBef>
                  <a:buFontTx/>
                  <a:buChar char="-"/>
                </a:pPr>
                <a:endPara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6343004" y="1008988"/>
            <a:ext cx="2506715" cy="1981914"/>
            <a:chOff x="3442149" y="1008989"/>
            <a:chExt cx="2506715" cy="198191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767960" y="1008991"/>
              <a:ext cx="1876096" cy="1981912"/>
            </a:xfrm>
            <a:prstGeom prst="rect">
              <a:avLst/>
            </a:prstGeom>
            <a:solidFill>
              <a:schemeClr val="bg2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16000" indent="-216000" algn="l">
                <a:buFontTx/>
                <a:buChar char="–"/>
              </a:pPr>
              <a:endParaRPr lang="ru-RU" sz="1600" dirty="0" err="1" smtClean="0">
                <a:solidFill>
                  <a:schemeClr val="bg1"/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3442149" y="1008989"/>
              <a:ext cx="2506715" cy="1902782"/>
              <a:chOff x="6295708" y="1103585"/>
              <a:chExt cx="2506715" cy="1902782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6295708" y="1103585"/>
                <a:ext cx="2506715" cy="1008993"/>
              </a:xfrm>
              <a:prstGeom prst="rect">
                <a:avLst/>
              </a:prstGeom>
              <a:solidFill>
                <a:schemeClr val="bg2">
                  <a:lumMod val="50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16000" indent="-216000" algn="l">
                  <a:buFontTx/>
                  <a:buChar char="–"/>
                </a:pPr>
                <a:endParaRPr lang="ru-RU" sz="1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27086" y="1198180"/>
                <a:ext cx="2180896" cy="18081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400" rtl="0" eaLnBrk="1" latinLnBrk="0" hangingPunct="1">
                  <a:spcBef>
                    <a:spcPts val="500"/>
                  </a:spcBef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Организации</a:t>
                </a:r>
                <a:r>
                  <a:rPr lang="ru-RU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kern="1200" dirty="0" smtClean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запрещенные к посещению</a:t>
                </a:r>
                <a:r>
                  <a:rPr lang="ru-RU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 defTabSz="914400" rtl="0" eaLnBrk="1" latinLnBrk="0" hangingPunct="1">
                  <a:spcBef>
                    <a:spcPts val="500"/>
                  </a:spcBef>
                </a:pPr>
                <a:endParaRPr lang="ru-RU" sz="300" kern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spcBef>
                    <a:spcPts val="500"/>
                  </a:spcBef>
                  <a:buFont typeface="Arial" panose="020B0604020202020204" pitchFamily="34" charset="0"/>
                  <a:buChar char="‒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Приложение № 3 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Указа № 42 -УМ</a:t>
                </a:r>
                <a:endPara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l" defTabSz="914400" rtl="0" eaLnBrk="1" latinLnBrk="0" hangingPunct="1">
                  <a:spcBef>
                    <a:spcPts val="500"/>
                  </a:spcBef>
                  <a:buFont typeface="Arial" panose="020B0604020202020204" pitchFamily="34" charset="0"/>
                  <a:buChar char="‒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Группа 50"/>
          <p:cNvGrpSpPr/>
          <p:nvPr/>
        </p:nvGrpSpPr>
        <p:grpSpPr>
          <a:xfrm>
            <a:off x="9070437" y="1008991"/>
            <a:ext cx="2506715" cy="1981962"/>
            <a:chOff x="9070437" y="1008991"/>
            <a:chExt cx="2506715" cy="198196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9233347" y="1008992"/>
              <a:ext cx="2180896" cy="1981961"/>
            </a:xfrm>
            <a:prstGeom prst="rect">
              <a:avLst/>
            </a:prstGeom>
            <a:solidFill>
              <a:srgbClr val="00B05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16000" indent="-216000" algn="l">
                <a:buFontTx/>
                <a:buChar char="–"/>
              </a:pPr>
              <a:endParaRPr lang="ru-RU" sz="1600" dirty="0" err="1" smtClean="0">
                <a:solidFill>
                  <a:schemeClr val="bg1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9070437" y="1008991"/>
              <a:ext cx="2506715" cy="1008993"/>
              <a:chOff x="9133501" y="1087821"/>
              <a:chExt cx="2506715" cy="1008993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9133501" y="1087821"/>
                <a:ext cx="2506715" cy="1008993"/>
              </a:xfrm>
              <a:prstGeom prst="rect">
                <a:avLst/>
              </a:prstGeom>
              <a:solidFill>
                <a:srgbClr val="00B050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16000" indent="-216000" algn="l">
                  <a:buFontTx/>
                  <a:buChar char="–"/>
                </a:pPr>
                <a:endParaRPr lang="ru-RU" sz="1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186048" y="1438049"/>
                <a:ext cx="23438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400" rtl="0" eaLnBrk="1" latinLnBrk="0" hangingPunct="1">
                  <a:spcBef>
                    <a:spcPts val="500"/>
                  </a:spcBef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ru-RU" dirty="0" smtClean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Иные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организации</a:t>
                </a:r>
                <a:endPara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3324297" y="1008988"/>
            <a:ext cx="2619706" cy="1981913"/>
            <a:chOff x="594611" y="1008989"/>
            <a:chExt cx="2619706" cy="198191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867103" y="1008991"/>
              <a:ext cx="2033752" cy="1981911"/>
            </a:xfrm>
            <a:prstGeom prst="rect">
              <a:avLst/>
            </a:prstGeom>
            <a:solidFill>
              <a:schemeClr val="accent2">
                <a:lumMod val="75000"/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16000" indent="-216000" algn="l">
                <a:buFontTx/>
                <a:buChar char="–"/>
              </a:pPr>
              <a:endParaRPr lang="ru-RU" sz="1600" dirty="0" err="1" smtClean="0">
                <a:solidFill>
                  <a:schemeClr val="bg1"/>
                </a:solidFill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594611" y="1008989"/>
              <a:ext cx="2619706" cy="1981913"/>
              <a:chOff x="3386958" y="1087820"/>
              <a:chExt cx="2619706" cy="1981913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3386958" y="1087820"/>
                <a:ext cx="2506715" cy="1008993"/>
              </a:xfrm>
              <a:prstGeom prst="rect">
                <a:avLst/>
              </a:prstGeom>
              <a:solidFill>
                <a:schemeClr val="accent2">
                  <a:lumMod val="75000"/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16000" indent="-216000" algn="l">
                  <a:buFontTx/>
                  <a:buChar char="–"/>
                </a:pPr>
                <a:endParaRPr lang="ru-RU" sz="1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31629" y="1166648"/>
                <a:ext cx="2575035" cy="19030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400" rtl="0" eaLnBrk="1" latinLnBrk="0" hangingPunct="1">
                  <a:spcBef>
                    <a:spcPts val="500"/>
                  </a:spcBef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Организации</a:t>
                </a:r>
                <a:r>
                  <a:rPr lang="ru-RU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чья </a:t>
                </a:r>
                <a:r>
                  <a:rPr lang="ru-RU" kern="1200" dirty="0" smtClean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деятельность  приостановлена</a:t>
                </a:r>
                <a:r>
                  <a:rPr lang="ru-RU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 defTabSz="914400" rtl="0" eaLnBrk="1" latinLnBrk="0" hangingPunct="1">
                  <a:spcBef>
                    <a:spcPts val="500"/>
                  </a:spcBef>
                </a:pPr>
                <a:endParaRPr lang="ru-RU" sz="300" kern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l" defTabSz="914400" rtl="0" eaLnBrk="1" latinLnBrk="0" hangingPunct="1">
                  <a:spcBef>
                    <a:spcPts val="500"/>
                  </a:spcBef>
                  <a:buFont typeface="Arial" panose="020B0604020202020204" pitchFamily="34" charset="0"/>
                  <a:buChar char="‒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Рестораны</a:t>
                </a:r>
              </a:p>
              <a:p>
                <a:pPr marL="285750" indent="-285750" algn="l" defTabSz="914400" rtl="0" eaLnBrk="1" latinLnBrk="0" hangingPunct="1">
                  <a:spcBef>
                    <a:spcPts val="500"/>
                  </a:spcBef>
                  <a:buFont typeface="Arial" panose="020B0604020202020204" pitchFamily="34" charset="0"/>
                  <a:buChar char="‒"/>
                </a:pPr>
                <a:r>
                  <a:rPr lang="ru-RU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Спортзалы, СПА</a:t>
                </a:r>
              </a:p>
              <a:p>
                <a:pPr marL="285750" indent="-285750" algn="l" defTabSz="914400" rtl="0" eaLnBrk="1" latinLnBrk="0" hangingPunct="1">
                  <a:spcBef>
                    <a:spcPts val="500"/>
                  </a:spcBef>
                  <a:buFont typeface="Arial" panose="020B0604020202020204" pitchFamily="34" charset="0"/>
                  <a:buChar char="‒"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594620" y="3470839"/>
            <a:ext cx="5414684" cy="2786509"/>
            <a:chOff x="534180" y="3533903"/>
            <a:chExt cx="5414684" cy="278650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34180" y="5849008"/>
              <a:ext cx="5414684" cy="471404"/>
            </a:xfrm>
            <a:prstGeom prst="rect">
              <a:avLst/>
            </a:prstGeom>
            <a:solidFill>
              <a:schemeClr val="accent2">
                <a:lumMod val="75000"/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16000" indent="-216000" algn="l">
                <a:buFontTx/>
                <a:buChar char="–"/>
              </a:pPr>
              <a:endParaRPr lang="ru-RU" sz="1600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4180" y="4020207"/>
              <a:ext cx="5414684" cy="1655379"/>
            </a:xfrm>
            <a:prstGeom prst="rect">
              <a:avLst/>
            </a:prstGeom>
            <a:solidFill>
              <a:schemeClr val="bg2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16000" indent="-216000" algn="l">
                <a:buFontTx/>
                <a:buChar char="–"/>
              </a:pPr>
              <a:endParaRPr lang="ru-RU" sz="16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34180" y="3533903"/>
              <a:ext cx="5109875" cy="2141683"/>
            </a:xfrm>
            <a:prstGeom prst="rect">
              <a:avLst/>
            </a:prstGeom>
            <a:solidFill>
              <a:schemeClr val="bg2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16000" indent="-216000" algn="l">
                <a:buFontTx/>
                <a:buChar char="–"/>
              </a:pPr>
              <a:endParaRPr lang="ru-RU" sz="16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4180" y="3533903"/>
              <a:ext cx="5414684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u="sng" dirty="0">
                  <a:latin typeface="Arial" panose="020B0604020202020204" pitchFamily="34" charset="0"/>
                  <a:cs typeface="Arial" panose="020B0604020202020204" pitchFamily="34" charset="0"/>
                </a:rPr>
                <a:t>Категории </a:t>
              </a:r>
              <a:r>
                <a:rPr lang="ru-RU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работников (2-4)</a:t>
              </a:r>
            </a:p>
            <a:p>
              <a:endParaRPr lang="ru-RU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ru-RU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Работают очно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обеспечение: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17750" lvl="2" indent="-285750">
                <a:buFontTx/>
                <a:buChar char="-"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Безопасности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17750" lvl="2" indent="-285750">
                <a:buFontTx/>
                <a:buChar char="-"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Непрерывных процессов, жизнеспособности </a:t>
              </a:r>
            </a:p>
            <a:p>
              <a:pPr marL="717750" lvl="2" indent="-285750">
                <a:buFontTx/>
                <a:buChar char="-"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Выплаты зарплаты</a:t>
              </a:r>
            </a:p>
            <a:p>
              <a:pPr marL="432000" lvl="2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ru-RU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Работают дистанционно</a:t>
              </a:r>
            </a:p>
            <a:p>
              <a:pPr marL="342900" indent="-342900">
                <a:buFont typeface="+mj-lt"/>
                <a:buAutoNum type="arabicPeriod"/>
              </a:pPr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ru-RU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ежим нерабочих дней»</a:t>
              </a:r>
              <a:endPara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Стрелка влево 48"/>
          <p:cNvSpPr/>
          <p:nvPr/>
        </p:nvSpPr>
        <p:spPr>
          <a:xfrm>
            <a:off x="6203730" y="3470841"/>
            <a:ext cx="520264" cy="2786507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indent="-216000" algn="l">
              <a:buFontTx/>
              <a:buChar char="–"/>
            </a:pPr>
            <a:endParaRPr lang="ru-RU" sz="1600" dirty="0" err="1" smtClean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26013" y="3470839"/>
            <a:ext cx="4451139" cy="2936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 rtl="0" eaLnBrk="1" latinLnBrk="0" hangingPunct="1">
              <a:spcBef>
                <a:spcPts val="500"/>
              </a:spcBef>
            </a:pPr>
            <a:r>
              <a:rPr lang="ru-RU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Рекомендации:</a:t>
            </a:r>
          </a:p>
          <a:p>
            <a:pPr algn="l" defTabSz="914400" rtl="0" eaLnBrk="1" latinLnBrk="0" hangingPunct="1">
              <a:spcBef>
                <a:spcPts val="500"/>
              </a:spcBef>
            </a:pPr>
            <a:endParaRPr lang="ru-RU" sz="800" b="1" u="sng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914400" rtl="0" eaLnBrk="1" latinLnBrk="0" hangingPunct="1">
              <a:spcBef>
                <a:spcPts val="500"/>
              </a:spcBef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Установить численность в каждой категории </a:t>
            </a:r>
          </a:p>
          <a:p>
            <a:pPr marL="342900" indent="-342900" algn="l" defTabSz="914400" rtl="0" eaLnBrk="1" latinLnBrk="0" hangingPunct="1">
              <a:spcBef>
                <a:spcPts val="500"/>
              </a:spcBef>
              <a:buAutoNum type="arabicPeriod"/>
            </a:pPr>
            <a:r>
              <a:rPr lang="ru-RU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Минимизировать очное присутствие</a:t>
            </a:r>
          </a:p>
          <a:p>
            <a:pPr marL="342900" indent="-342900" algn="l" defTabSz="914400" rtl="0" eaLnBrk="1" latinLnBrk="0" hangingPunct="1">
              <a:spcBef>
                <a:spcPts val="500"/>
              </a:spcBef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на каждый случай привлечения сотрудника к очной работе</a:t>
            </a:r>
          </a:p>
          <a:p>
            <a:pPr marL="342900" indent="-342900" algn="l" defTabSz="914400" rtl="0" eaLnBrk="1" latinLnBrk="0" hangingPunct="1">
              <a:spcBef>
                <a:spcPts val="500"/>
              </a:spcBef>
              <a:buAutoNum type="arabicPeriod"/>
            </a:pPr>
            <a:r>
              <a:rPr lang="ru-RU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Цифровой пропуск</a:t>
            </a:r>
            <a:r>
              <a:rPr lang="en-US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на основании Приказа!</a:t>
            </a:r>
            <a:r>
              <a:rPr lang="en-US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Регулирование трудовых отношений по категориям работников</a:t>
            </a:r>
            <a:endParaRPr lang="ru-RU" sz="24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04084"/>
              </p:ext>
            </p:extLst>
          </p:nvPr>
        </p:nvGraphicFramePr>
        <p:xfrm>
          <a:off x="263526" y="2022779"/>
          <a:ext cx="11449049" cy="463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1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5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7461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 </a:t>
                      </a:r>
                      <a:r>
                        <a:rPr lang="ru-RU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продолжает работать</a:t>
                      </a:r>
                      <a:r>
                        <a:rPr lang="ru-RU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(очно/ дистанционно)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</a:t>
                      </a:r>
                      <a:r>
                        <a:rPr lang="ru-RU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подпадает под </a:t>
                      </a:r>
                      <a:r>
                        <a:rPr lang="ru-RU" b="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 нерабочих дней</a:t>
                      </a:r>
                      <a:endParaRPr lang="ru-RU" b="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20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Отпуск</a:t>
                      </a:r>
                      <a:endParaRPr lang="ru-RU" b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графику/ по заявлению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продлевается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Может предоставляться по заявлению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20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</a:t>
                      </a:r>
                      <a:r>
                        <a:rPr lang="ru-RU" b="0" baseline="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труда</a:t>
                      </a:r>
                      <a:endParaRPr lang="ru-RU" b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одинарном размере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оплата согласно ЛНА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ЗП = оклад+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Стим.Вып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.+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Комп.Вып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трудовому договору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820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Увольнение</a:t>
                      </a:r>
                      <a:endParaRPr lang="ru-RU" b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Запрета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нет, по возможностям кадровой службы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‒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«Приостановить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оформление увольнений»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Рекомендация Минтруда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820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 не работу</a:t>
                      </a:r>
                      <a:endParaRPr lang="ru-RU" b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‒"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Запрета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нет, по возможностям кадровой службы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‒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7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77" y="974068"/>
            <a:ext cx="1861296" cy="993222"/>
          </a:xfrm>
          <a:prstGeom prst="rect">
            <a:avLst/>
          </a:prstGeom>
        </p:spPr>
      </p:pic>
      <p:pic>
        <p:nvPicPr>
          <p:cNvPr id="18" name="Grafi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51" y="927128"/>
            <a:ext cx="344081" cy="427158"/>
          </a:xfrm>
          <a:prstGeom prst="rect">
            <a:avLst/>
          </a:prstGeom>
        </p:spPr>
      </p:pic>
      <p:pic>
        <p:nvPicPr>
          <p:cNvPr id="19" name="Grafik 5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12" b="100000" l="23791" r="718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31" r="21585"/>
          <a:stretch/>
        </p:blipFill>
        <p:spPr>
          <a:xfrm>
            <a:off x="4546681" y="980423"/>
            <a:ext cx="948511" cy="9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9960" y="2743628"/>
            <a:ext cx="6362359" cy="36063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Макс. Размер пособия за 1 день</a:t>
            </a:r>
            <a:r>
              <a:rPr lang="de-DE" sz="2000" dirty="0" smtClean="0"/>
              <a:t> –  </a:t>
            </a:r>
            <a:r>
              <a:rPr lang="ru-RU" sz="2000" dirty="0" smtClean="0">
                <a:solidFill>
                  <a:srgbClr val="FF0000"/>
                </a:solidFill>
              </a:rPr>
              <a:t>2</a:t>
            </a:r>
            <a:r>
              <a:rPr lang="de-DE" sz="2000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>
                <a:solidFill>
                  <a:srgbClr val="FF0000"/>
                </a:solidFill>
              </a:rPr>
              <a:t>301,37 руб.</a:t>
            </a:r>
          </a:p>
          <a:p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ru-RU" sz="2000" dirty="0"/>
              <a:t>П</a:t>
            </a:r>
            <a:r>
              <a:rPr lang="ru-RU" sz="2000" dirty="0" smtClean="0"/>
              <a:t>ример</a:t>
            </a:r>
            <a:r>
              <a:rPr lang="de-DE" sz="2000" dirty="0" smtClean="0"/>
              <a:t>:</a:t>
            </a:r>
          </a:p>
          <a:p>
            <a:pPr marL="432000" lvl="3" indent="0">
              <a:buNone/>
            </a:pPr>
            <a:r>
              <a:rPr lang="ru-RU" sz="2000" dirty="0" smtClean="0"/>
              <a:t>Зарплата – </a:t>
            </a:r>
            <a:r>
              <a:rPr lang="de-DE" sz="2000" dirty="0" smtClean="0"/>
              <a:t>100.000 </a:t>
            </a:r>
            <a:r>
              <a:rPr lang="ru-RU" sz="2000" dirty="0" smtClean="0"/>
              <a:t>руб.</a:t>
            </a:r>
            <a:endParaRPr lang="de-DE" sz="2000" dirty="0" smtClean="0"/>
          </a:p>
          <a:p>
            <a:pPr marL="432000" lvl="3" indent="0">
              <a:buNone/>
            </a:pPr>
            <a:r>
              <a:rPr lang="ru-RU" sz="2000" dirty="0" smtClean="0"/>
              <a:t>Пособие за 14 дней – макс</a:t>
            </a:r>
            <a:r>
              <a:rPr lang="en-US" sz="2000" dirty="0" smtClean="0"/>
              <a:t>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32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219,18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руб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32000" lvl="3" indent="0">
              <a:buNone/>
            </a:pPr>
            <a:r>
              <a:rPr lang="ru-RU" sz="2000" dirty="0" smtClean="0"/>
              <a:t>Пособие за 1 месяц</a:t>
            </a:r>
            <a:r>
              <a:rPr lang="ru-RU" sz="2000" dirty="0"/>
              <a:t> </a:t>
            </a:r>
            <a:r>
              <a:rPr lang="ru-RU" sz="2000" dirty="0" smtClean="0"/>
              <a:t>– макс</a:t>
            </a:r>
            <a:r>
              <a:rPr lang="en-US" sz="2000" dirty="0" smtClean="0"/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69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ru-RU" sz="2000" dirty="0" smtClean="0">
                <a:solidFill>
                  <a:srgbClr val="FF0000"/>
                </a:solidFill>
              </a:rPr>
              <a:t>041,10 </a:t>
            </a:r>
            <a:r>
              <a:rPr lang="ru-RU" sz="2000" dirty="0">
                <a:solidFill>
                  <a:srgbClr val="FF0000"/>
                </a:solidFill>
              </a:rPr>
              <a:t> руб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Оплата труда при временной нетрудоспособности и «Самоизоляции»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166" y="1555757"/>
            <a:ext cx="1913207" cy="81592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Среднедневной заработок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0149" y="1555757"/>
            <a:ext cx="1396659" cy="81592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 – 100 %</a:t>
            </a:r>
            <a:endParaRPr lang="ru-RU" sz="1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91521" y="1548372"/>
            <a:ext cx="2170387" cy="81592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Дни нетрудоспособности</a:t>
            </a:r>
            <a:endParaRPr lang="ru-RU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множение 12"/>
          <p:cNvSpPr/>
          <p:nvPr/>
        </p:nvSpPr>
        <p:spPr>
          <a:xfrm>
            <a:off x="2207671" y="1752356"/>
            <a:ext cx="335279" cy="407963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indent="-216000" algn="l">
              <a:buFontTx/>
              <a:buChar char="–"/>
            </a:pPr>
            <a:endParaRPr lang="ru-RU" sz="1600" dirty="0" err="1" smtClean="0">
              <a:solidFill>
                <a:schemeClr val="bg1"/>
              </a:solidFill>
            </a:endParaRPr>
          </a:p>
        </p:txBody>
      </p:sp>
      <p:sp>
        <p:nvSpPr>
          <p:cNvPr id="14" name="Умножение 13"/>
          <p:cNvSpPr/>
          <p:nvPr/>
        </p:nvSpPr>
        <p:spPr>
          <a:xfrm>
            <a:off x="4218840" y="1752354"/>
            <a:ext cx="335279" cy="407963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indent="-216000" algn="l">
              <a:buFontTx/>
              <a:buChar char="–"/>
            </a:pPr>
            <a:endParaRPr lang="ru-RU" sz="1600" dirty="0" err="1" smtClean="0">
              <a:solidFill>
                <a:schemeClr val="bg1"/>
              </a:solidFill>
            </a:endParaRPr>
          </a:p>
        </p:txBody>
      </p:sp>
      <p:pic>
        <p:nvPicPr>
          <p:cNvPr id="3788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9" y="1842520"/>
            <a:ext cx="4964963" cy="33136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60684" y="5336130"/>
            <a:ext cx="48679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(!) Размер пособия в месяц – не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МРОТ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63509" y="1842519"/>
            <a:ext cx="4964964" cy="331365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indent="-216000" algn="l">
              <a:buFontTx/>
              <a:buChar char="–"/>
            </a:pPr>
            <a:endParaRPr lang="ru-RU" sz="16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Могут ли работники требовать перехода на удаленную работу? может ли работодатель обязать работать из дома?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graphicFrame>
        <p:nvGraphicFramePr>
          <p:cNvPr id="6" name="Tabelle 8">
            <a:extLst>
              <a:ext uri="{FF2B5EF4-FFF2-40B4-BE49-F238E27FC236}">
                <a16:creationId xmlns:a16="http://schemas.microsoft.com/office/drawing/2014/main" xmlns="" id="{6265536C-3231-BD4D-AF0A-DACF8B67D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54380"/>
              </p:ext>
            </p:extLst>
          </p:nvPr>
        </p:nvGraphicFramePr>
        <p:xfrm>
          <a:off x="585306" y="1698763"/>
          <a:ext cx="7920000" cy="335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07593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«Дистанционная работа» </a:t>
                      </a:r>
                      <a:r>
                        <a:rPr lang="de-DE" sz="18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строгое </a:t>
                      </a:r>
                      <a:r>
                        <a:rPr lang="ru-RU" sz="1800" b="0" u="sng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формальное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регулирование</a:t>
                      </a:r>
                      <a:endParaRPr lang="de-DE" sz="1800" b="0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sng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Дополнительное соглашение </a:t>
                      </a:r>
                      <a:r>
                        <a:rPr lang="ru-RU" sz="1800" b="0" u="non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о дистанционной работе</a:t>
                      </a:r>
                      <a:endParaRPr lang="de-DE" sz="1800" b="0" i="1" u="non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5677"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sng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Дополнительное соглашение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о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прекращении дистанционной работы (возвращение в офис)</a:t>
                      </a:r>
                      <a:endParaRPr lang="de-DE" sz="18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(!)</a:t>
                      </a:r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─"/>
                        <a:tabLst/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Срок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соглашения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─"/>
                        <a:tabLst/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Отчетность по работе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─"/>
                        <a:tabLst/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Доступность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по каналам связи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DE" sz="18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8067" y="1049066"/>
            <a:ext cx="10339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306" y="5450066"/>
            <a:ext cx="8669097" cy="58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увольнении за прогул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доказательственная база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(!)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algn="l" defTabSz="914400" rtl="0" eaLnBrk="1" latinLnBrk="0" hangingPunct="1">
              <a:spcBef>
                <a:spcPts val="500"/>
              </a:spcBef>
              <a:buFontTx/>
              <a:buChar char="–"/>
            </a:pPr>
            <a:endParaRPr lang="ru-RU" sz="16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778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r="11789"/>
          <a:stretch/>
        </p:blipFill>
        <p:spPr bwMode="auto">
          <a:xfrm>
            <a:off x="9048413" y="779564"/>
            <a:ext cx="2880235" cy="607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048413" y="779747"/>
            <a:ext cx="2880060" cy="60898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indent="-216000" algn="l">
              <a:buFontTx/>
              <a:buChar char="–"/>
            </a:pPr>
            <a:endParaRPr lang="ru-RU" sz="1600" dirty="0" err="1" smtClean="0">
              <a:solidFill>
                <a:schemeClr val="bg1"/>
              </a:solidFill>
            </a:endParaRPr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xmlns="" id="{21C8AB1D-419B-3647-9E8D-8E86F9557009}"/>
              </a:ext>
            </a:extLst>
          </p:cNvPr>
          <p:cNvSpPr/>
          <p:nvPr/>
        </p:nvSpPr>
        <p:spPr bwMode="gray">
          <a:xfrm rot="5400000">
            <a:off x="4092172" y="2294229"/>
            <a:ext cx="318863" cy="137540"/>
          </a:xfrm>
          <a:custGeom>
            <a:avLst/>
            <a:gdLst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  <a:gd name="connsiteX3" fmla="*/ 0 w 432047"/>
              <a:gd name="connsiteY3" fmla="*/ 206309 h 206309"/>
              <a:gd name="connsiteX0" fmla="*/ 0 w 432047"/>
              <a:gd name="connsiteY0" fmla="*/ 206309 h 297749"/>
              <a:gd name="connsiteX1" fmla="*/ 216024 w 432047"/>
              <a:gd name="connsiteY1" fmla="*/ 0 h 297749"/>
              <a:gd name="connsiteX2" fmla="*/ 432047 w 432047"/>
              <a:gd name="connsiteY2" fmla="*/ 206309 h 297749"/>
              <a:gd name="connsiteX3" fmla="*/ 91440 w 432047"/>
              <a:gd name="connsiteY3" fmla="*/ 297749 h 297749"/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7" h="206309">
                <a:moveTo>
                  <a:pt x="0" y="206309"/>
                </a:moveTo>
                <a:lnTo>
                  <a:pt x="216024" y="0"/>
                </a:lnTo>
                <a:lnTo>
                  <a:pt x="432047" y="206309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" name="Gleichschenkliges Dreieck 9">
            <a:extLst>
              <a:ext uri="{FF2B5EF4-FFF2-40B4-BE49-F238E27FC236}">
                <a16:creationId xmlns:a16="http://schemas.microsoft.com/office/drawing/2014/main" xmlns="" id="{CC399292-00CC-7F43-9ACB-C93EF74DC4AF}"/>
              </a:ext>
            </a:extLst>
          </p:cNvPr>
          <p:cNvSpPr/>
          <p:nvPr/>
        </p:nvSpPr>
        <p:spPr bwMode="gray">
          <a:xfrm rot="10800000">
            <a:off x="8059360" y="2294229"/>
            <a:ext cx="288032" cy="137540"/>
          </a:xfrm>
          <a:custGeom>
            <a:avLst/>
            <a:gdLst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  <a:gd name="connsiteX3" fmla="*/ 0 w 432047"/>
              <a:gd name="connsiteY3" fmla="*/ 206309 h 206309"/>
              <a:gd name="connsiteX0" fmla="*/ 0 w 432047"/>
              <a:gd name="connsiteY0" fmla="*/ 206309 h 297749"/>
              <a:gd name="connsiteX1" fmla="*/ 216024 w 432047"/>
              <a:gd name="connsiteY1" fmla="*/ 0 h 297749"/>
              <a:gd name="connsiteX2" fmla="*/ 432047 w 432047"/>
              <a:gd name="connsiteY2" fmla="*/ 206309 h 297749"/>
              <a:gd name="connsiteX3" fmla="*/ 91440 w 432047"/>
              <a:gd name="connsiteY3" fmla="*/ 297749 h 297749"/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7" h="206309">
                <a:moveTo>
                  <a:pt x="0" y="206309"/>
                </a:moveTo>
                <a:lnTo>
                  <a:pt x="216024" y="0"/>
                </a:lnTo>
                <a:lnTo>
                  <a:pt x="432047" y="206309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5" name="Gleichschenkliges Dreieck 9">
            <a:extLst>
              <a:ext uri="{FF2B5EF4-FFF2-40B4-BE49-F238E27FC236}">
                <a16:creationId xmlns:a16="http://schemas.microsoft.com/office/drawing/2014/main" xmlns="" id="{7F97E119-8711-9D40-8584-1FBB90348D94}"/>
              </a:ext>
            </a:extLst>
          </p:cNvPr>
          <p:cNvSpPr/>
          <p:nvPr/>
        </p:nvSpPr>
        <p:spPr bwMode="gray">
          <a:xfrm rot="16200000">
            <a:off x="8043339" y="3894028"/>
            <a:ext cx="288032" cy="137540"/>
          </a:xfrm>
          <a:custGeom>
            <a:avLst/>
            <a:gdLst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  <a:gd name="connsiteX3" fmla="*/ 0 w 432047"/>
              <a:gd name="connsiteY3" fmla="*/ 206309 h 206309"/>
              <a:gd name="connsiteX0" fmla="*/ 0 w 432047"/>
              <a:gd name="connsiteY0" fmla="*/ 206309 h 297749"/>
              <a:gd name="connsiteX1" fmla="*/ 216024 w 432047"/>
              <a:gd name="connsiteY1" fmla="*/ 0 h 297749"/>
              <a:gd name="connsiteX2" fmla="*/ 432047 w 432047"/>
              <a:gd name="connsiteY2" fmla="*/ 206309 h 297749"/>
              <a:gd name="connsiteX3" fmla="*/ 91440 w 432047"/>
              <a:gd name="connsiteY3" fmla="*/ 297749 h 297749"/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7" h="206309">
                <a:moveTo>
                  <a:pt x="0" y="206309"/>
                </a:moveTo>
                <a:lnTo>
                  <a:pt x="216024" y="0"/>
                </a:lnTo>
                <a:lnTo>
                  <a:pt x="432047" y="206309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6" name="Gleichschenkliges Dreieck 9">
            <a:extLst>
              <a:ext uri="{FF2B5EF4-FFF2-40B4-BE49-F238E27FC236}">
                <a16:creationId xmlns:a16="http://schemas.microsoft.com/office/drawing/2014/main" xmlns="" id="{7F97E119-8711-9D40-8584-1FBB90348D94}"/>
              </a:ext>
            </a:extLst>
          </p:cNvPr>
          <p:cNvSpPr/>
          <p:nvPr/>
        </p:nvSpPr>
        <p:spPr bwMode="gray">
          <a:xfrm rot="16200000">
            <a:off x="4113358" y="3894027"/>
            <a:ext cx="288032" cy="137540"/>
          </a:xfrm>
          <a:custGeom>
            <a:avLst/>
            <a:gdLst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  <a:gd name="connsiteX3" fmla="*/ 0 w 432047"/>
              <a:gd name="connsiteY3" fmla="*/ 206309 h 206309"/>
              <a:gd name="connsiteX0" fmla="*/ 0 w 432047"/>
              <a:gd name="connsiteY0" fmla="*/ 206309 h 297749"/>
              <a:gd name="connsiteX1" fmla="*/ 216024 w 432047"/>
              <a:gd name="connsiteY1" fmla="*/ 0 h 297749"/>
              <a:gd name="connsiteX2" fmla="*/ 432047 w 432047"/>
              <a:gd name="connsiteY2" fmla="*/ 206309 h 297749"/>
              <a:gd name="connsiteX3" fmla="*/ 91440 w 432047"/>
              <a:gd name="connsiteY3" fmla="*/ 297749 h 297749"/>
              <a:gd name="connsiteX0" fmla="*/ 0 w 432047"/>
              <a:gd name="connsiteY0" fmla="*/ 206309 h 206309"/>
              <a:gd name="connsiteX1" fmla="*/ 216024 w 432047"/>
              <a:gd name="connsiteY1" fmla="*/ 0 h 206309"/>
              <a:gd name="connsiteX2" fmla="*/ 432047 w 432047"/>
              <a:gd name="connsiteY2" fmla="*/ 206309 h 20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7" h="206309">
                <a:moveTo>
                  <a:pt x="0" y="206309"/>
                </a:moveTo>
                <a:lnTo>
                  <a:pt x="216024" y="0"/>
                </a:lnTo>
                <a:lnTo>
                  <a:pt x="432047" y="206309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965211"/>
              </p:ext>
            </p:extLst>
          </p:nvPr>
        </p:nvGraphicFramePr>
        <p:xfrm>
          <a:off x="263526" y="1052513"/>
          <a:ext cx="6169794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работник на </a:t>
            </a:r>
            <a:r>
              <a:rPr lang="ru-RU" dirty="0" err="1" smtClean="0"/>
              <a:t>бали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Изменить название презентации: Вставка &gt; Колонтитулы</a:t>
            </a:r>
            <a:endParaRPr lang="de-DE" dirty="0"/>
          </a:p>
        </p:txBody>
      </p:sp>
      <p:pic>
        <p:nvPicPr>
          <p:cNvPr id="37683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r="29449"/>
          <a:stretch/>
        </p:blipFill>
        <p:spPr bwMode="auto">
          <a:xfrm>
            <a:off x="6433319" y="1052512"/>
            <a:ext cx="5241803" cy="540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FEB0D3-1EB3-4F08-8062-95FFB974987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525" y="1352551"/>
            <a:ext cx="6121509" cy="4772024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─"/>
            </a:pPr>
            <a:r>
              <a:rPr lang="ru-RU" u="sng" dirty="0" smtClean="0">
                <a:cs typeface="Arial" panose="020B0604020202020204" pitchFamily="34" charset="0"/>
              </a:rPr>
              <a:t>Остановка работы общественного транспорта, отсутствие </a:t>
            </a:r>
            <a:r>
              <a:rPr lang="en-US" u="sng" dirty="0" smtClean="0">
                <a:cs typeface="Arial" panose="020B0604020202020204" pitchFamily="34" charset="0"/>
              </a:rPr>
              <a:t>QR-code</a:t>
            </a:r>
            <a:endParaRPr lang="ru-RU" u="sng" dirty="0" smtClean="0">
              <a:cs typeface="Arial" panose="020B0604020202020204" pitchFamily="34" charset="0"/>
            </a:endParaRPr>
          </a:p>
          <a:p>
            <a:pPr marL="432000" lvl="3" indent="0">
              <a:buNone/>
            </a:pPr>
            <a:r>
              <a:rPr lang="de-DE" dirty="0" smtClean="0">
                <a:solidFill>
                  <a:srgbClr val="FF0000"/>
                </a:solidFill>
                <a:cs typeface="Arial" panose="020B0604020202020204" pitchFamily="34" charset="0"/>
              </a:rPr>
              <a:t>(!) </a:t>
            </a:r>
            <a:r>
              <a:rPr lang="ru-RU" dirty="0" smtClean="0">
                <a:solidFill>
                  <a:srgbClr val="FF0000"/>
                </a:solidFill>
                <a:cs typeface="Arial" panose="020B0604020202020204" pitchFamily="34" charset="0"/>
              </a:rPr>
              <a:t>увольнение незаконно </a:t>
            </a:r>
            <a:r>
              <a:rPr lang="de-DE" dirty="0" smtClean="0">
                <a:solidFill>
                  <a:srgbClr val="FF0000"/>
                </a:solidFill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FF0000"/>
                </a:solidFill>
                <a:cs typeface="Arial" panose="020B0604020202020204" pitchFamily="34" charset="0"/>
              </a:rPr>
              <a:t>объективная 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невозможность, </a:t>
            </a:r>
            <a:r>
              <a:rPr lang="ru-RU" dirty="0" smtClean="0">
                <a:solidFill>
                  <a:srgbClr val="FF0000"/>
                </a:solidFill>
                <a:cs typeface="Arial" panose="020B0604020202020204" pitchFamily="34" charset="0"/>
              </a:rPr>
              <a:t>«режим 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нерабочих дней»</a:t>
            </a:r>
          </a:p>
          <a:p>
            <a:pPr marL="432000" lvl="3" indent="0">
              <a:buNone/>
            </a:pPr>
            <a:endParaRPr lang="ru-RU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hangingPunct="0">
              <a:spcBef>
                <a:spcPts val="400"/>
              </a:spcBef>
              <a:buFont typeface="Arial" panose="020B0604020202020204" pitchFamily="34" charset="0"/>
              <a:buChar char="‒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ru-RU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Закрытие школ/детских садов</a:t>
            </a:r>
            <a:endParaRPr lang="de-DE" u="sng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dirty="0" smtClean="0">
                <a:cs typeface="Arial" panose="020B0604020202020204" pitchFamily="34" charset="0"/>
              </a:rPr>
              <a:t>при наличии листка нетрудоспособности</a:t>
            </a:r>
            <a:r>
              <a:rPr lang="de-DE" dirty="0" smtClean="0">
                <a:cs typeface="Arial" panose="020B0604020202020204" pitchFamily="34" charset="0"/>
              </a:rPr>
              <a:t> (!)</a:t>
            </a:r>
            <a:endParaRPr lang="ru-RU" dirty="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dirty="0" smtClean="0">
                <a:solidFill>
                  <a:srgbClr val="FF0000"/>
                </a:solidFill>
                <a:cs typeface="Arial" panose="020B0604020202020204" pitchFamily="34" charset="0"/>
              </a:rPr>
              <a:t>Но, «режим нерабочих дней»</a:t>
            </a:r>
            <a:endParaRPr lang="ru-RU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ru-RU" dirty="0">
              <a:cs typeface="Arial" panose="020B0604020202020204" pitchFamily="34" charset="0"/>
            </a:endParaRPr>
          </a:p>
          <a:p>
            <a:pPr marL="342900" lvl="0" indent="-342900" hangingPunct="0">
              <a:spcBef>
                <a:spcPts val="400"/>
              </a:spcBef>
              <a:buFont typeface="Arial" panose="020B0604020202020204" pitchFamily="34" charset="0"/>
              <a:buChar char="‒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ru-RU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Выявление случая заболевания в офисе</a:t>
            </a:r>
            <a:r>
              <a:rPr lang="de-DE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DE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 indent="0">
              <a:buNone/>
            </a:pPr>
            <a:r>
              <a:rPr lang="ru-RU" dirty="0" smtClean="0">
                <a:cs typeface="Arial" panose="020B0604020202020204" pitchFamily="34" charset="0"/>
              </a:rPr>
              <a:t>Изменений условий труда (СОУТ), требуется дезинфекция</a:t>
            </a:r>
            <a:endParaRPr lang="de-DE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основания не появляться на работе</a:t>
            </a:r>
            <a:r>
              <a:rPr lang="de-DE" dirty="0" smtClean="0"/>
              <a:t>?</a:t>
            </a:r>
            <a:r>
              <a:rPr lang="de-DE" b="1" dirty="0" smtClean="0"/>
              <a:t> 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 smtClean="0"/>
              <a:t>Изменить название презентации: Вставка &gt; Колонтитулы</a:t>
            </a:r>
            <a:endParaRPr lang="de-DE" dirty="0"/>
          </a:p>
        </p:txBody>
      </p:sp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14" y="1934516"/>
            <a:ext cx="5342110" cy="356140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92334" y="1934516"/>
            <a:ext cx="5341935" cy="356140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indent="-216000" algn="l">
              <a:buFontTx/>
              <a:buChar char="–"/>
            </a:pPr>
            <a:endParaRPr lang="ru-RU" sz="16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UhZ3hKQS6BTNKZ2YlSb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VRJF7vThGlFu4i29bCy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VJhAWoR2W01kCpIcUps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K9WICgSfuUEbtIrhYwX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m4_QYXR827uod_FQP_w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7CJ4AdQYOd4.B.CmKf3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52nr2JQsitqlcbXLf8.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_HANzFQPelbXrezbkin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_HANzFQPelbXrezbkin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_HANzFQPelbXrezbkin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UhZ3hKQS6BTNKZ2YlSb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GNEDEDITOR" val="#Red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_HANzFQPelbXrezbkin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_HANzFQPelbXrezbkin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_HANzFQPelbXrezbkin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_LRDUR4Kv3OxARF28H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cNOeiSPC2SZ0XT9iEq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62Tf0QO2IQsH1TNOPhQ"/>
</p:tagLst>
</file>

<file path=ppt/theme/theme1.xml><?xml version="1.0" encoding="utf-8"?>
<a:theme xmlns:a="http://schemas.openxmlformats.org/drawingml/2006/main" name="Masterfoliensatz">
  <a:themeElements>
    <a:clrScheme name="Roedl&amp;Partner 2018 (Rödl Grün)">
      <a:dk1>
        <a:sysClr val="windowText" lastClr="000000"/>
      </a:dk1>
      <a:lt1>
        <a:sysClr val="window" lastClr="FFFFFF"/>
      </a:lt1>
      <a:dk2>
        <a:srgbClr val="00A990"/>
      </a:dk2>
      <a:lt2>
        <a:srgbClr val="DEE1E0"/>
      </a:lt2>
      <a:accent1>
        <a:srgbClr val="FF644B"/>
      </a:accent1>
      <a:accent2>
        <a:srgbClr val="5479BD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000000"/>
      </a:hlink>
      <a:folHlink>
        <a:srgbClr val="5C6962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10.xml><?xml version="1.0" encoding="utf-8"?>
<a:theme xmlns:a="http://schemas.openxmlformats.org/drawingml/2006/main" name="Rödl &amp; Partner (Schwarz Weiß)">
  <a:themeElements>
    <a:clrScheme name="Roedl&amp;Partner 2018 ( Schwarz Weiß)">
      <a:dk1>
        <a:sysClr val="windowText" lastClr="000000"/>
      </a:dk1>
      <a:lt1>
        <a:sysClr val="window" lastClr="FFFFFF"/>
      </a:lt1>
      <a:dk2>
        <a:srgbClr val="5C6962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000000"/>
      </a:hlink>
      <a:folHlink>
        <a:srgbClr val="5C6962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11.xml><?xml version="1.0" encoding="utf-8"?>
<a:theme xmlns:a="http://schemas.openxmlformats.org/drawingml/2006/main" name="1_Rödl &amp; Partner (Headline in Farbe)">
  <a:themeElements>
    <a:clrScheme name="Roedl&amp;Partner 2018 ( Schwarz Weiß)">
      <a:dk1>
        <a:sysClr val="windowText" lastClr="000000"/>
      </a:dk1>
      <a:lt1>
        <a:sysClr val="window" lastClr="FFFFFF"/>
      </a:lt1>
      <a:dk2>
        <a:srgbClr val="5C6962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000000"/>
      </a:hlink>
      <a:folHlink>
        <a:srgbClr val="5C6962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12.xml><?xml version="1.0" encoding="utf-8"?>
<a:theme xmlns:a="http://schemas.openxmlformats.org/drawingml/2006/main" name="1_Rödl &amp; Partner (Bajkal Blue)">
  <a:themeElements>
    <a:clrScheme name="Roedl&amp;Partner 2018 (Bajkal Blue)">
      <a:dk1>
        <a:sysClr val="windowText" lastClr="000000"/>
      </a:dk1>
      <a:lt1>
        <a:sysClr val="window" lastClr="FFFFFF"/>
      </a:lt1>
      <a:dk2>
        <a:srgbClr val="5479BD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5479BD"/>
      </a:hlink>
      <a:folHlink>
        <a:srgbClr val="5479BD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13.xml><?xml version="1.0" encoding="utf-8"?>
<a:theme xmlns:a="http://schemas.openxmlformats.org/drawingml/2006/main" name="1_Rödl &amp; Partner (Donau Blue)">
  <a:themeElements>
    <a:clrScheme name="Roedl&amp;Partner 2018 (Donau Blue)">
      <a:dk1>
        <a:sysClr val="windowText" lastClr="000000"/>
      </a:dk1>
      <a:lt1>
        <a:sysClr val="window" lastClr="FFFFFF"/>
      </a:lt1>
      <a:dk2>
        <a:srgbClr val="5A6AA8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5A6AA8"/>
      </a:hlink>
      <a:folHlink>
        <a:srgbClr val="5A6AA8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14.xml><?xml version="1.0" encoding="utf-8"?>
<a:theme xmlns:a="http://schemas.openxmlformats.org/drawingml/2006/main" name="2_Rödl &amp; Partner (Bajkal Blue)">
  <a:themeElements>
    <a:clrScheme name="Roedl&amp;Partner 2018 (Bajkal Blue)">
      <a:dk1>
        <a:sysClr val="windowText" lastClr="000000"/>
      </a:dk1>
      <a:lt1>
        <a:sysClr val="window" lastClr="FFFFFF"/>
      </a:lt1>
      <a:dk2>
        <a:srgbClr val="5479BD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5479BD"/>
      </a:hlink>
      <a:folHlink>
        <a:srgbClr val="5479BD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15.xml><?xml version="1.0" encoding="utf-8"?>
<a:theme xmlns:a="http://schemas.openxmlformats.org/drawingml/2006/main" name="Daintree green ">
  <a:themeElements>
    <a:clrScheme name="Benutzerdefiniert 8">
      <a:dk1>
        <a:sysClr val="windowText" lastClr="000000"/>
      </a:dk1>
      <a:lt1>
        <a:sysClr val="window" lastClr="FFFFFF"/>
      </a:lt1>
      <a:dk2>
        <a:srgbClr val="00838A"/>
      </a:dk2>
      <a:lt2>
        <a:srgbClr val="DEE1E0"/>
      </a:lt2>
      <a:accent1>
        <a:srgbClr val="FF644B"/>
      </a:accent1>
      <a:accent2>
        <a:srgbClr val="5479BD"/>
      </a:accent2>
      <a:accent3>
        <a:srgbClr val="00A990"/>
      </a:accent3>
      <a:accent4>
        <a:srgbClr val="EAA21C"/>
      </a:accent4>
      <a:accent5>
        <a:srgbClr val="50695F"/>
      </a:accent5>
      <a:accent6>
        <a:srgbClr val="D4E458"/>
      </a:accent6>
      <a:hlink>
        <a:srgbClr val="000000"/>
      </a:hlink>
      <a:folHlink>
        <a:srgbClr val="50695F"/>
      </a:folHlink>
    </a:clrScheme>
    <a:fontScheme name="Roedl&amp;Partners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Präsentation1" id="{4DF3233D-DEAE-4E86-AA86-8FFFF55F4CFE}" vid="{6264D9AD-EC39-4624-82DB-78E6504487D8}"/>
    </a:ext>
  </a:extLst>
</a:theme>
</file>

<file path=ppt/theme/theme16.xml><?xml version="1.0" encoding="utf-8"?>
<a:theme xmlns:a="http://schemas.openxmlformats.org/drawingml/2006/main" name="1_Rödl &amp; Partner (Schwarz Weiß)">
  <a:themeElements>
    <a:clrScheme name="Benutzerdefiniert 3">
      <a:dk1>
        <a:sysClr val="windowText" lastClr="000000"/>
      </a:dk1>
      <a:lt1>
        <a:sysClr val="window" lastClr="FFFFFF"/>
      </a:lt1>
      <a:dk2>
        <a:srgbClr val="50695F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0695F"/>
      </a:accent5>
      <a:accent6>
        <a:srgbClr val="D4E458"/>
      </a:accent6>
      <a:hlink>
        <a:srgbClr val="000000"/>
      </a:hlink>
      <a:folHlink>
        <a:srgbClr val="50695F"/>
      </a:folHlink>
    </a:clrScheme>
    <a:fontScheme name="Roedl&amp;Partners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Präsentation2" id="{0D622600-529E-4C57-9CBA-B29DA177B6C7}" vid="{F1F5A67C-8094-4F4E-BABF-01ABAB7AE4F9}"/>
    </a:ext>
  </a:extLst>
</a:theme>
</file>

<file path=ppt/theme/theme17.xml><?xml version="1.0" encoding="utf-8"?>
<a:theme xmlns:a="http://schemas.openxmlformats.org/drawingml/2006/main" name="1_Masterfoliensatz">
  <a:themeElements>
    <a:clrScheme name="Roedl&amp;Partner 2018 (Rödl Grün)">
      <a:dk1>
        <a:sysClr val="windowText" lastClr="000000"/>
      </a:dk1>
      <a:lt1>
        <a:sysClr val="window" lastClr="FFFFFF"/>
      </a:lt1>
      <a:dk2>
        <a:srgbClr val="00A990"/>
      </a:dk2>
      <a:lt2>
        <a:srgbClr val="DEE1E0"/>
      </a:lt2>
      <a:accent1>
        <a:srgbClr val="FF644B"/>
      </a:accent1>
      <a:accent2>
        <a:srgbClr val="5479BD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000000"/>
      </a:hlink>
      <a:folHlink>
        <a:srgbClr val="5C6962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18.xml><?xml version="1.0" encoding="utf-8"?>
<a:theme xmlns:a="http://schemas.openxmlformats.org/drawingml/2006/main" name="1_Rödl &amp; Partner Green">
  <a:themeElements>
    <a:clrScheme name="Benutzerdefiniert 5">
      <a:dk1>
        <a:sysClr val="windowText" lastClr="000000"/>
      </a:dk1>
      <a:lt1>
        <a:sysClr val="window" lastClr="FFFFFF"/>
      </a:lt1>
      <a:dk2>
        <a:srgbClr val="00A990"/>
      </a:dk2>
      <a:lt2>
        <a:srgbClr val="DEE1E0"/>
      </a:lt2>
      <a:accent1>
        <a:srgbClr val="FF644B"/>
      </a:accent1>
      <a:accent2>
        <a:srgbClr val="5479BD"/>
      </a:accent2>
      <a:accent3>
        <a:srgbClr val="00A990"/>
      </a:accent3>
      <a:accent4>
        <a:srgbClr val="EAA21C"/>
      </a:accent4>
      <a:accent5>
        <a:srgbClr val="50695F"/>
      </a:accent5>
      <a:accent6>
        <a:srgbClr val="D4E458"/>
      </a:accent6>
      <a:hlink>
        <a:srgbClr val="000000"/>
      </a:hlink>
      <a:folHlink>
        <a:srgbClr val="50695F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Präsentation1" id="{6AD1FE2F-7671-4CC4-89A7-110825DB61FA}" vid="{3C9A7F0B-3A4B-4E8E-BC40-B81840BE9F2F}"/>
    </a:ext>
  </a:extLst>
</a:theme>
</file>

<file path=ppt/theme/theme1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ödl &amp; Partner (Canyon Red)">
  <a:themeElements>
    <a:clrScheme name="Roedl&amp;Partner 2018 (Canyon Red)">
      <a:dk1>
        <a:sysClr val="windowText" lastClr="000000"/>
      </a:dk1>
      <a:lt1>
        <a:sysClr val="window" lastClr="FFFFFF"/>
      </a:lt1>
      <a:dk2>
        <a:srgbClr val="FF644B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000000"/>
      </a:hlink>
      <a:folHlink>
        <a:srgbClr val="5C6962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20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ödl &amp; Partner (Gobi Orange)">
  <a:themeElements>
    <a:clrScheme name="Roedl&amp;Partner 2018 (Gobi Orange)">
      <a:dk1>
        <a:sysClr val="windowText" lastClr="000000"/>
      </a:dk1>
      <a:lt1>
        <a:sysClr val="window" lastClr="FFFFFF"/>
      </a:lt1>
      <a:dk2>
        <a:srgbClr val="EAA21C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EAA21C"/>
      </a:hlink>
      <a:folHlink>
        <a:srgbClr val="EAA21C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4.xml><?xml version="1.0" encoding="utf-8"?>
<a:theme xmlns:a="http://schemas.openxmlformats.org/drawingml/2006/main" name="Rödl &amp; Partner (Donau Blue)">
  <a:themeElements>
    <a:clrScheme name="Roedl&amp;Partner 2018 (Donau Blue)">
      <a:dk1>
        <a:sysClr val="windowText" lastClr="000000"/>
      </a:dk1>
      <a:lt1>
        <a:sysClr val="window" lastClr="FFFFFF"/>
      </a:lt1>
      <a:dk2>
        <a:srgbClr val="5A6AA8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5A6AA8"/>
      </a:hlink>
      <a:folHlink>
        <a:srgbClr val="5A6AA8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5.xml><?xml version="1.0" encoding="utf-8"?>
<a:theme xmlns:a="http://schemas.openxmlformats.org/drawingml/2006/main" name="Rödl &amp; Partner (Dolomite Grey)">
  <a:themeElements>
    <a:clrScheme name="Roedl&amp;Partner 2018 (Dolomite Gray)">
      <a:dk1>
        <a:sysClr val="windowText" lastClr="000000"/>
      </a:dk1>
      <a:lt1>
        <a:sysClr val="window" lastClr="FFFFFF"/>
      </a:lt1>
      <a:dk2>
        <a:srgbClr val="5C6962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5C6962"/>
      </a:hlink>
      <a:folHlink>
        <a:srgbClr val="5C6962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6.xml><?xml version="1.0" encoding="utf-8"?>
<a:theme xmlns:a="http://schemas.openxmlformats.org/drawingml/2006/main" name="Rödl &amp; Partner (Bajkal Blue)">
  <a:themeElements>
    <a:clrScheme name="Roedl&amp;Partner 2018 (Bajkal Blue)">
      <a:dk1>
        <a:sysClr val="windowText" lastClr="000000"/>
      </a:dk1>
      <a:lt1>
        <a:sysClr val="window" lastClr="FFFFFF"/>
      </a:lt1>
      <a:dk2>
        <a:srgbClr val="5479BD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5479BD"/>
      </a:hlink>
      <a:folHlink>
        <a:srgbClr val="5479BD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7.xml><?xml version="1.0" encoding="utf-8"?>
<a:theme xmlns:a="http://schemas.openxmlformats.org/drawingml/2006/main" name="Rödl &amp; Partner (Naha Rose)">
  <a:themeElements>
    <a:clrScheme name="Roedl&amp;Partner 2018 (Naha Rose)">
      <a:dk1>
        <a:sysClr val="windowText" lastClr="000000"/>
      </a:dk1>
      <a:lt1>
        <a:sysClr val="window" lastClr="FFFFFF"/>
      </a:lt1>
      <a:dk2>
        <a:srgbClr val="F29C9C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F29C9C"/>
      </a:hlink>
      <a:folHlink>
        <a:srgbClr val="F29C9C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8.xml><?xml version="1.0" encoding="utf-8"?>
<a:theme xmlns:a="http://schemas.openxmlformats.org/drawingml/2006/main" name="Rödl &amp; Partner (Highland Green)">
  <a:themeElements>
    <a:clrScheme name="Roedl&amp;Partner 2018 (Highland Green)">
      <a:dk1>
        <a:sysClr val="windowText" lastClr="000000"/>
      </a:dk1>
      <a:lt1>
        <a:sysClr val="window" lastClr="FFFFFF"/>
      </a:lt1>
      <a:dk2>
        <a:srgbClr val="D4E458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000000"/>
      </a:hlink>
      <a:folHlink>
        <a:srgbClr val="5C6962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ppt/theme/theme9.xml><?xml version="1.0" encoding="utf-8"?>
<a:theme xmlns:a="http://schemas.openxmlformats.org/drawingml/2006/main" name="Rödl &amp; Partner (Danakil Yellow)">
  <a:themeElements>
    <a:clrScheme name="Roedl&amp;Partner 2018 (Danakil Yellow)">
      <a:dk1>
        <a:sysClr val="windowText" lastClr="000000"/>
      </a:dk1>
      <a:lt1>
        <a:sysClr val="window" lastClr="FFFFFF"/>
      </a:lt1>
      <a:dk2>
        <a:srgbClr val="FFFC00"/>
      </a:dk2>
      <a:lt2>
        <a:srgbClr val="DEE1E0"/>
      </a:lt2>
      <a:accent1>
        <a:srgbClr val="5479BD"/>
      </a:accent1>
      <a:accent2>
        <a:srgbClr val="FF644B"/>
      </a:accent2>
      <a:accent3>
        <a:srgbClr val="00A990"/>
      </a:accent3>
      <a:accent4>
        <a:srgbClr val="EAA21C"/>
      </a:accent4>
      <a:accent5>
        <a:srgbClr val="5C6962"/>
      </a:accent5>
      <a:accent6>
        <a:srgbClr val="D4E458"/>
      </a:accent6>
      <a:hlink>
        <a:srgbClr val="000000"/>
      </a:hlink>
      <a:folHlink>
        <a:srgbClr val="5C6962"/>
      </a:folHlink>
    </a:clrScheme>
    <a:fontScheme name="Roedl&amp;Partners 2018">
      <a:majorFont>
        <a:latin typeface="GT America"/>
        <a:ea typeface=""/>
        <a:cs typeface=""/>
      </a:majorFont>
      <a:minorFont>
        <a:latin typeface="GT Amer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buFontTx/>
          <a:buChar char="–"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 defTabSz="914400" rtl="0" eaLnBrk="1" latinLnBrk="0" hangingPunct="1">
          <a:spcBef>
            <a:spcPts val="500"/>
          </a:spcBef>
          <a:buFontTx/>
          <a:buChar char="–"/>
          <a:defRPr sz="16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>
      <a:srgbClr val="5A6AA8"/>
    </a:custClr>
    <a:custClr>
      <a:srgbClr val="F29C9C"/>
    </a:custClr>
    <a:custClr>
      <a:srgbClr val="FFFC00"/>
    </a:custClr>
    <a:custClr>
      <a:srgbClr val="00838A"/>
    </a:custClr>
    <a:custClr>
      <a:srgbClr val="DDEEF2"/>
    </a:custClr>
    <a:custClr>
      <a:srgbClr val="FFE0DB"/>
    </a:custClr>
    <a:custClr>
      <a:srgbClr val="CCEEE9"/>
    </a:custClr>
  </a:custClrLst>
  <a:extLst>
    <a:ext uri="{05A4C25C-085E-4340-85A3-A5531E510DB2}">
      <thm15:themeFamily xmlns:thm15="http://schemas.microsoft.com/office/thememl/2012/main" xmlns="" name="Roedl&amp;Partner Master 16zu9_scr01.potx" id="{3D7B32E2-3737-434C-A317-BAFF4B486B41}" vid="{2828D0DA-1F4A-4C5B-B400-7B667B42FD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Masterfoliensatz</Template>
  <TotalTime>4</TotalTime>
  <Words>1117</Words>
  <Application>Microsoft Office PowerPoint</Application>
  <PresentationFormat>Произвольный</PresentationFormat>
  <Paragraphs>273</Paragraphs>
  <Slides>16</Slides>
  <Notes>2</Notes>
  <HiddenSlides>3</HiddenSlides>
  <MMClips>0</MMClips>
  <ScaleCrop>false</ScaleCrop>
  <HeadingPairs>
    <vt:vector size="6" baseType="variant">
      <vt:variant>
        <vt:lpstr>Тема</vt:lpstr>
      </vt:variant>
      <vt:variant>
        <vt:i4>18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5" baseType="lpstr">
      <vt:lpstr>Masterfoliensatz</vt:lpstr>
      <vt:lpstr>Rödl &amp; Partner (Canyon Red)</vt:lpstr>
      <vt:lpstr>Rödl &amp; Partner (Gobi Orange)</vt:lpstr>
      <vt:lpstr>Rödl &amp; Partner (Donau Blue)</vt:lpstr>
      <vt:lpstr>Rödl &amp; Partner (Dolomite Grey)</vt:lpstr>
      <vt:lpstr>Rödl &amp; Partner (Bajkal Blue)</vt:lpstr>
      <vt:lpstr>Rödl &amp; Partner (Naha Rose)</vt:lpstr>
      <vt:lpstr>Rödl &amp; Partner (Highland Green)</vt:lpstr>
      <vt:lpstr>Rödl &amp; Partner (Danakil Yellow)</vt:lpstr>
      <vt:lpstr>Rödl &amp; Partner (Schwarz Weiß)</vt:lpstr>
      <vt:lpstr>1_Rödl &amp; Partner (Headline in Farbe)</vt:lpstr>
      <vt:lpstr>1_Rödl &amp; Partner (Bajkal Blue)</vt:lpstr>
      <vt:lpstr>1_Rödl &amp; Partner (Donau Blue)</vt:lpstr>
      <vt:lpstr>2_Rödl &amp; Partner (Bajkal Blue)</vt:lpstr>
      <vt:lpstr>Daintree green </vt:lpstr>
      <vt:lpstr>1_Rödl &amp; Partner (Schwarz Weiß)</vt:lpstr>
      <vt:lpstr>1_Masterfoliensatz</vt:lpstr>
      <vt:lpstr>1_Rödl &amp; Partner Green</vt:lpstr>
      <vt:lpstr>think-cell Folie</vt:lpstr>
      <vt:lpstr>Трудовые отношения в условиях коронавируса</vt:lpstr>
      <vt:lpstr>Жизнь в условиях коронавируса</vt:lpstr>
      <vt:lpstr>Регулирование в РФ</vt:lpstr>
      <vt:lpstr>Кто работает в нерабочие дни?</vt:lpstr>
      <vt:lpstr>Регулирование трудовых отношений по категориям работников</vt:lpstr>
      <vt:lpstr>Оплата труда при временной нетрудоспособности и «Самоизоляции»</vt:lpstr>
      <vt:lpstr>Могут ли работники требовать перехода на удаленную работу? может ли работодатель обязать работать из дома?</vt:lpstr>
      <vt:lpstr>работник на бали</vt:lpstr>
      <vt:lpstr>Возможные основания не появляться на работе? </vt:lpstr>
      <vt:lpstr>Обязанности работодателя</vt:lpstr>
      <vt:lpstr>Приостановлено привлечение иностранной рабочей силы</vt:lpstr>
      <vt:lpstr>«Kurzarbeit» в германии</vt:lpstr>
      <vt:lpstr>Управление ФОТ (1) – Сравнение</vt:lpstr>
      <vt:lpstr>Управление ФОТ (2)</vt:lpstr>
      <vt:lpstr>Простой во время нерабочих дней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оформления презентаций в Powerpoint / конструктор презентаций в powerpoint</dc:title>
  <dc:creator>Ольга Ефремова</dc:creator>
  <cp:lastModifiedBy>Laletina, Olga</cp:lastModifiedBy>
  <cp:revision>284</cp:revision>
  <cp:lastPrinted>2018-10-16T13:19:03Z</cp:lastPrinted>
  <dcterms:created xsi:type="dcterms:W3CDTF">2018-07-16T10:12:00Z</dcterms:created>
  <dcterms:modified xsi:type="dcterms:W3CDTF">2020-04-20T14:45:53Z</dcterms:modified>
</cp:coreProperties>
</file>