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34"/>
  </p:notesMasterIdLst>
  <p:handoutMasterIdLst>
    <p:handoutMasterId r:id="rId35"/>
  </p:handoutMasterIdLst>
  <p:sldIdLst>
    <p:sldId id="256" r:id="rId2"/>
    <p:sldId id="259" r:id="rId3"/>
    <p:sldId id="260" r:id="rId4"/>
    <p:sldId id="262" r:id="rId5"/>
    <p:sldId id="294" r:id="rId6"/>
    <p:sldId id="322" r:id="rId7"/>
    <p:sldId id="268" r:id="rId8"/>
    <p:sldId id="270" r:id="rId9"/>
    <p:sldId id="275" r:id="rId10"/>
    <p:sldId id="325" r:id="rId11"/>
    <p:sldId id="272" r:id="rId12"/>
    <p:sldId id="351" r:id="rId13"/>
    <p:sldId id="352" r:id="rId14"/>
    <p:sldId id="353" r:id="rId15"/>
    <p:sldId id="323" r:id="rId16"/>
    <p:sldId id="278" r:id="rId17"/>
    <p:sldId id="326" r:id="rId18"/>
    <p:sldId id="354" r:id="rId19"/>
    <p:sldId id="327" r:id="rId20"/>
    <p:sldId id="335" r:id="rId21"/>
    <p:sldId id="336" r:id="rId22"/>
    <p:sldId id="337" r:id="rId23"/>
    <p:sldId id="338" r:id="rId24"/>
    <p:sldId id="339" r:id="rId25"/>
    <p:sldId id="345" r:id="rId26"/>
    <p:sldId id="341" r:id="rId27"/>
    <p:sldId id="343" r:id="rId28"/>
    <p:sldId id="342" r:id="rId29"/>
    <p:sldId id="344" r:id="rId30"/>
    <p:sldId id="334" r:id="rId31"/>
    <p:sldId id="355" r:id="rId32"/>
    <p:sldId id="286" r:id="rId33"/>
  </p:sldIdLst>
  <p:sldSz cx="9144000" cy="6858000" type="screen4x3"/>
  <p:notesSz cx="6794500" cy="9918700"/>
  <p:defaultTextStyle>
    <a:defPPr>
      <a:defRPr lang="en-US"/>
    </a:defPPr>
    <a:lvl1pPr algn="r" rtl="0" fontAlgn="base">
      <a:spcBef>
        <a:spcPct val="0"/>
      </a:spcBef>
      <a:spcAft>
        <a:spcPct val="0"/>
      </a:spcAft>
      <a:defRPr sz="1200" kern="1200">
        <a:solidFill>
          <a:srgbClr val="003366"/>
        </a:solidFill>
        <a:latin typeface="Arial" charset="0"/>
        <a:ea typeface="+mn-ea"/>
        <a:cs typeface="+mn-cs"/>
      </a:defRPr>
    </a:lvl1pPr>
    <a:lvl2pPr marL="457200" algn="r" rtl="0" fontAlgn="base">
      <a:spcBef>
        <a:spcPct val="0"/>
      </a:spcBef>
      <a:spcAft>
        <a:spcPct val="0"/>
      </a:spcAft>
      <a:defRPr sz="1200" kern="1200">
        <a:solidFill>
          <a:srgbClr val="003366"/>
        </a:solidFill>
        <a:latin typeface="Arial" charset="0"/>
        <a:ea typeface="+mn-ea"/>
        <a:cs typeface="+mn-cs"/>
      </a:defRPr>
    </a:lvl2pPr>
    <a:lvl3pPr marL="914400" algn="r" rtl="0" fontAlgn="base">
      <a:spcBef>
        <a:spcPct val="0"/>
      </a:spcBef>
      <a:spcAft>
        <a:spcPct val="0"/>
      </a:spcAft>
      <a:defRPr sz="1200" kern="1200">
        <a:solidFill>
          <a:srgbClr val="003366"/>
        </a:solidFill>
        <a:latin typeface="Arial" charset="0"/>
        <a:ea typeface="+mn-ea"/>
        <a:cs typeface="+mn-cs"/>
      </a:defRPr>
    </a:lvl3pPr>
    <a:lvl4pPr marL="1371600" algn="r" rtl="0" fontAlgn="base">
      <a:spcBef>
        <a:spcPct val="0"/>
      </a:spcBef>
      <a:spcAft>
        <a:spcPct val="0"/>
      </a:spcAft>
      <a:defRPr sz="1200" kern="1200">
        <a:solidFill>
          <a:srgbClr val="003366"/>
        </a:solidFill>
        <a:latin typeface="Arial" charset="0"/>
        <a:ea typeface="+mn-ea"/>
        <a:cs typeface="+mn-cs"/>
      </a:defRPr>
    </a:lvl4pPr>
    <a:lvl5pPr marL="1828800" algn="r" rtl="0" fontAlgn="base">
      <a:spcBef>
        <a:spcPct val="0"/>
      </a:spcBef>
      <a:spcAft>
        <a:spcPct val="0"/>
      </a:spcAft>
      <a:defRPr sz="1200" kern="1200">
        <a:solidFill>
          <a:srgbClr val="003366"/>
        </a:solidFill>
        <a:latin typeface="Arial" charset="0"/>
        <a:ea typeface="+mn-ea"/>
        <a:cs typeface="+mn-cs"/>
      </a:defRPr>
    </a:lvl5pPr>
    <a:lvl6pPr marL="2286000" algn="l" defTabSz="914400" rtl="0" eaLnBrk="1" latinLnBrk="0" hangingPunct="1">
      <a:defRPr sz="1200" kern="1200">
        <a:solidFill>
          <a:srgbClr val="003366"/>
        </a:solidFill>
        <a:latin typeface="Arial" charset="0"/>
        <a:ea typeface="+mn-ea"/>
        <a:cs typeface="+mn-cs"/>
      </a:defRPr>
    </a:lvl6pPr>
    <a:lvl7pPr marL="2743200" algn="l" defTabSz="914400" rtl="0" eaLnBrk="1" latinLnBrk="0" hangingPunct="1">
      <a:defRPr sz="1200" kern="1200">
        <a:solidFill>
          <a:srgbClr val="003366"/>
        </a:solidFill>
        <a:latin typeface="Arial" charset="0"/>
        <a:ea typeface="+mn-ea"/>
        <a:cs typeface="+mn-cs"/>
      </a:defRPr>
    </a:lvl7pPr>
    <a:lvl8pPr marL="3200400" algn="l" defTabSz="914400" rtl="0" eaLnBrk="1" latinLnBrk="0" hangingPunct="1">
      <a:defRPr sz="1200" kern="1200">
        <a:solidFill>
          <a:srgbClr val="003366"/>
        </a:solidFill>
        <a:latin typeface="Arial" charset="0"/>
        <a:ea typeface="+mn-ea"/>
        <a:cs typeface="+mn-cs"/>
      </a:defRPr>
    </a:lvl8pPr>
    <a:lvl9pPr marL="3657600" algn="l" defTabSz="914400" rtl="0" eaLnBrk="1" latinLnBrk="0" hangingPunct="1">
      <a:defRPr sz="1200" kern="1200">
        <a:solidFill>
          <a:srgbClr val="003366"/>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0099CC"/>
    <a:srgbClr val="FF33CC"/>
    <a:srgbClr val="4D4D4D"/>
    <a:srgbClr val="006699"/>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632" autoAdjust="0"/>
  </p:normalViewPr>
  <p:slideViewPr>
    <p:cSldViewPr>
      <p:cViewPr varScale="1">
        <p:scale>
          <a:sx n="74" d="100"/>
          <a:sy n="74" d="100"/>
        </p:scale>
        <p:origin x="-1690"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WBMS5RU\RU-Shared\Special\PREM\Economic%20reports\RER26\all%20charts%20rus%201%20%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wbms5ru\ru-shared\Special\PREM\Economic%20reports\RER26\U-rate_projection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wbms5ru\ru-shared\Special\PREM\Economic%20reports\RER26\U-rate_projection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wbms5ru\ru-shared\Special\PREM\Economic%20reports\RER26\U-rate_projection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wbms5ru\ru-shared\Special\PREM\Economic%20reports\RER26\U-rate_projectio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129420120561996"/>
          <c:y val="8.5546180129018531E-2"/>
          <c:w val="0.81846861311993402"/>
          <c:h val="0.7170012955541758"/>
        </c:manualLayout>
      </c:layout>
      <c:lineChart>
        <c:grouping val="standard"/>
        <c:ser>
          <c:idx val="0"/>
          <c:order val="0"/>
          <c:tx>
            <c:strRef>
              <c:f>'Fig 1.10 new'!$C$1</c:f>
              <c:strCache>
                <c:ptCount val="1"/>
                <c:pt idx="0">
                  <c:v>Nominal</c:v>
                </c:pt>
              </c:strCache>
            </c:strRef>
          </c:tx>
          <c:spPr>
            <a:ln w="31750">
              <a:solidFill>
                <a:srgbClr val="000080"/>
              </a:solidFill>
              <a:prstDash val="solid"/>
            </a:ln>
          </c:spPr>
          <c:marker>
            <c:symbol val="circle"/>
            <c:size val="6"/>
            <c:spPr>
              <a:solidFill>
                <a:srgbClr val="00CCFF"/>
              </a:solidFill>
              <a:ln>
                <a:solidFill>
                  <a:srgbClr val="000080"/>
                </a:solidFill>
                <a:prstDash val="solid"/>
              </a:ln>
            </c:spPr>
          </c:marker>
          <c:dLbls>
            <c:dLbl>
              <c:idx val="1"/>
              <c:layout>
                <c:manualLayout>
                  <c:x val="-3.9465695203400146E-2"/>
                  <c:y val="8.7929656274980034E-2"/>
                </c:manualLayout>
              </c:layout>
              <c:showVal val="1"/>
            </c:dLbl>
            <c:dLbl>
              <c:idx val="2"/>
              <c:layout>
                <c:manualLayout>
                  <c:x val="-9.5853592071484042E-2"/>
                  <c:y val="-5.0092209696809532E-2"/>
                </c:manualLayout>
              </c:layout>
              <c:dLblPos val="r"/>
              <c:showVal val="1"/>
            </c:dLbl>
            <c:dLbl>
              <c:idx val="3"/>
              <c:layout>
                <c:manualLayout>
                  <c:x val="0"/>
                  <c:y val="-4.3290043290043323E-2"/>
                </c:manualLayout>
              </c:layout>
              <c:dLblPos val="r"/>
              <c:showVal val="1"/>
            </c:dLbl>
            <c:dLbl>
              <c:idx val="4"/>
              <c:layout>
                <c:manualLayout>
                  <c:x val="-4.3614259755992008E-2"/>
                  <c:y val="4.9833887043190014E-2"/>
                </c:manualLayout>
              </c:layout>
              <c:dLblPos val="r"/>
              <c:showVal val="1"/>
            </c:dLbl>
            <c:dLbl>
              <c:idx val="5"/>
              <c:layout>
                <c:manualLayout>
                  <c:x val="-4.0780141843971739E-2"/>
                  <c:y val="5.9748427672955989E-2"/>
                </c:manualLayout>
              </c:layout>
              <c:showVal val="1"/>
            </c:dLbl>
            <c:spPr>
              <a:noFill/>
              <a:ln w="25400">
                <a:noFill/>
              </a:ln>
            </c:spPr>
            <c:showVal val="1"/>
          </c:dLbls>
          <c:cat>
            <c:numRef>
              <c:f>'Fig 1.10 new'!$B$3:$B$8</c:f>
              <c:numCache>
                <c:formatCode>General</c:formatCode>
                <c:ptCount val="6"/>
                <c:pt idx="0">
                  <c:v>2008</c:v>
                </c:pt>
                <c:pt idx="1">
                  <c:v>2009</c:v>
                </c:pt>
                <c:pt idx="2">
                  <c:v>2010</c:v>
                </c:pt>
                <c:pt idx="3">
                  <c:v>2011</c:v>
                </c:pt>
                <c:pt idx="4">
                  <c:v>2012</c:v>
                </c:pt>
                <c:pt idx="5">
                  <c:v>2013</c:v>
                </c:pt>
              </c:numCache>
            </c:numRef>
          </c:cat>
          <c:val>
            <c:numRef>
              <c:f>'Fig 1.10 new'!$C$3:$C$8</c:f>
              <c:numCache>
                <c:formatCode>0.0</c:formatCode>
                <c:ptCount val="6"/>
                <c:pt idx="0">
                  <c:v>96.990000000000023</c:v>
                </c:pt>
                <c:pt idx="1">
                  <c:v>61.760000000000012</c:v>
                </c:pt>
                <c:pt idx="2">
                  <c:v>79</c:v>
                </c:pt>
                <c:pt idx="3">
                  <c:v>103</c:v>
                </c:pt>
                <c:pt idx="4">
                  <c:v>94.7</c:v>
                </c:pt>
                <c:pt idx="5">
                  <c:v>92.5</c:v>
                </c:pt>
              </c:numCache>
            </c:numRef>
          </c:val>
          <c:smooth val="1"/>
        </c:ser>
        <c:dLbls>
          <c:showVal val="1"/>
        </c:dLbls>
        <c:marker val="1"/>
        <c:axId val="175665920"/>
        <c:axId val="175668224"/>
      </c:lineChart>
      <c:catAx>
        <c:axId val="175665920"/>
        <c:scaling>
          <c:orientation val="minMax"/>
        </c:scaling>
        <c:axPos val="b"/>
        <c:numFmt formatCode="General" sourceLinked="1"/>
        <c:tickLblPos val="nextTo"/>
        <c:spPr>
          <a:ln w="3175">
            <a:solidFill>
              <a:srgbClr val="000000"/>
            </a:solidFill>
            <a:prstDash val="solid"/>
          </a:ln>
        </c:spPr>
        <c:txPr>
          <a:bodyPr rot="0" vert="horz"/>
          <a:lstStyle/>
          <a:p>
            <a:pPr>
              <a:defRPr/>
            </a:pPr>
            <a:endParaRPr lang="en-US"/>
          </a:p>
        </c:txPr>
        <c:crossAx val="175668224"/>
        <c:crosses val="autoZero"/>
        <c:auto val="1"/>
        <c:lblAlgn val="ctr"/>
        <c:lblOffset val="100"/>
        <c:tickLblSkip val="1"/>
        <c:tickMarkSkip val="1"/>
      </c:catAx>
      <c:valAx>
        <c:axId val="175668224"/>
        <c:scaling>
          <c:orientation val="minMax"/>
          <c:max val="125"/>
          <c:min val="25"/>
        </c:scaling>
        <c:axPos val="l"/>
        <c:majorGridlines>
          <c:spPr>
            <a:ln w="3175">
              <a:solidFill>
                <a:srgbClr val="000000"/>
              </a:solidFill>
              <a:prstDash val="sysDash"/>
            </a:ln>
          </c:spPr>
        </c:majorGridlines>
        <c:numFmt formatCode="0" sourceLinked="0"/>
        <c:tickLblPos val="nextTo"/>
        <c:spPr>
          <a:ln w="3175">
            <a:solidFill>
              <a:srgbClr val="000000"/>
            </a:solidFill>
            <a:prstDash val="solid"/>
          </a:ln>
        </c:spPr>
        <c:txPr>
          <a:bodyPr rot="0" vert="horz"/>
          <a:lstStyle/>
          <a:p>
            <a:pPr>
              <a:defRPr/>
            </a:pPr>
            <a:endParaRPr lang="en-US"/>
          </a:p>
        </c:txPr>
        <c:crossAx val="175665920"/>
        <c:crosses val="autoZero"/>
        <c:crossBetween val="between"/>
        <c:majorUnit val="25"/>
      </c:valAx>
      <c:spPr>
        <a:noFill/>
        <a:ln w="12700">
          <a:solidFill>
            <a:srgbClr val="808080"/>
          </a:solidFill>
          <a:prstDash val="solid"/>
        </a:ln>
      </c:spPr>
    </c:plotArea>
    <c:plotVisOnly val="1"/>
    <c:dispBlanksAs val="gap"/>
  </c:chart>
  <c:spPr>
    <a:solidFill>
      <a:srgbClr val="FFFFFF"/>
    </a:solidFill>
    <a:ln w="3175">
      <a:solidFill>
        <a:schemeClr val="tx1">
          <a:lumMod val="75000"/>
          <a:lumOff val="25000"/>
        </a:schemeClr>
      </a:solidFill>
      <a:prstDash val="solid"/>
    </a:ln>
  </c:spPr>
  <c:txPr>
    <a:bodyPr/>
    <a:lstStyle/>
    <a:p>
      <a:pPr>
        <a:defRPr sz="2000" b="0" i="0" u="none" strike="noStrike" baseline="0">
          <a:solidFill>
            <a:srgbClr val="000000"/>
          </a:solidFill>
          <a:latin typeface="Times New Roman" pitchFamily="18" charset="0"/>
          <a:ea typeface="Arial"/>
          <a:cs typeface="Times New Roman"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596577971962191"/>
          <c:y val="5.7604010339222356E-2"/>
          <c:w val="0.91644133828909291"/>
          <c:h val="0.64368344578393355"/>
        </c:manualLayout>
      </c:layout>
      <c:lineChart>
        <c:grouping val="standard"/>
        <c:ser>
          <c:idx val="0"/>
          <c:order val="0"/>
          <c:tx>
            <c:strRef>
              <c:f>'RER-annually'!$R$6</c:f>
              <c:strCache>
                <c:ptCount val="1"/>
                <c:pt idx="0">
                  <c:v>real GDP growth</c:v>
                </c:pt>
              </c:strCache>
            </c:strRef>
          </c:tx>
          <c:spPr>
            <a:ln w="41275"/>
          </c:spPr>
          <c:marker>
            <c:symbol val="none"/>
          </c:marker>
          <c:dLbls>
            <c:dLbl>
              <c:idx val="0"/>
              <c:layout>
                <c:manualLayout>
                  <c:x val="-7.2042880541163621E-3"/>
                  <c:y val="-2.6033689845110852E-2"/>
                </c:manualLayout>
              </c:layout>
              <c:dLblPos val="r"/>
              <c:showVal val="1"/>
            </c:dLbl>
            <c:numFmt formatCode="#,##0.0" sourceLinked="0"/>
            <c:dLblPos val="t"/>
            <c:showVal val="1"/>
          </c:dLbls>
          <c:cat>
            <c:numRef>
              <c:f>'RER-annually'!$Q$7:$Q$20</c:f>
              <c:numCache>
                <c:formatCode>General</c:formatCode>
                <c:ptCount val="6"/>
                <c:pt idx="0">
                  <c:v>2007</c:v>
                </c:pt>
                <c:pt idx="1">
                  <c:v>2008</c:v>
                </c:pt>
                <c:pt idx="2">
                  <c:v>2009</c:v>
                </c:pt>
                <c:pt idx="3">
                  <c:v>2010</c:v>
                </c:pt>
                <c:pt idx="4">
                  <c:v>2011</c:v>
                </c:pt>
                <c:pt idx="5">
                  <c:v>2012</c:v>
                </c:pt>
              </c:numCache>
            </c:numRef>
          </c:cat>
          <c:val>
            <c:numRef>
              <c:f>'RER-annually'!$R$7:$R$20</c:f>
              <c:numCache>
                <c:formatCode>0.00</c:formatCode>
                <c:ptCount val="6"/>
                <c:pt idx="0">
                  <c:v>8.5</c:v>
                </c:pt>
                <c:pt idx="1">
                  <c:v>5.2</c:v>
                </c:pt>
                <c:pt idx="2">
                  <c:v>-7.8</c:v>
                </c:pt>
                <c:pt idx="3">
                  <c:v>4</c:v>
                </c:pt>
              </c:numCache>
            </c:numRef>
          </c:val>
          <c:smooth val="1"/>
        </c:ser>
        <c:ser>
          <c:idx val="1"/>
          <c:order val="1"/>
          <c:tx>
            <c:strRef>
              <c:f>'RER-annually'!$S$6</c:f>
              <c:strCache>
                <c:ptCount val="1"/>
                <c:pt idx="0">
                  <c:v>scenario 1 (base case)</c:v>
                </c:pt>
              </c:strCache>
            </c:strRef>
          </c:tx>
          <c:spPr>
            <a:ln w="38100">
              <a:prstDash val="dash"/>
            </a:ln>
          </c:spPr>
          <c:marker>
            <c:symbol val="none"/>
          </c:marker>
          <c:dLbls>
            <c:dLbl>
              <c:idx val="0"/>
              <c:delete val="1"/>
            </c:dLbl>
            <c:dLbl>
              <c:idx val="1"/>
              <c:delete val="1"/>
            </c:dLbl>
            <c:dLbl>
              <c:idx val="2"/>
              <c:delete val="1"/>
            </c:dLbl>
            <c:dLbl>
              <c:idx val="3"/>
              <c:delete val="1"/>
            </c:dLbl>
            <c:dLbl>
              <c:idx val="4"/>
              <c:layout>
                <c:manualLayout>
                  <c:x val="-2.2360456845537939E-2"/>
                  <c:y val="-4.8163607827878645E-2"/>
                </c:manualLayout>
              </c:layout>
              <c:showVal val="1"/>
            </c:dLbl>
            <c:dLbl>
              <c:idx val="5"/>
              <c:layout>
                <c:manualLayout>
                  <c:x val="-4.4642331440486946E-2"/>
                  <c:y val="-4.3845823107731399E-2"/>
                </c:manualLayout>
              </c:layout>
              <c:showVal val="1"/>
            </c:dLbl>
            <c:numFmt formatCode="#,##0.0" sourceLinked="0"/>
            <c:showVal val="1"/>
          </c:dLbls>
          <c:cat>
            <c:numRef>
              <c:f>'RER-annually'!$Q$7:$Q$20</c:f>
              <c:numCache>
                <c:formatCode>General</c:formatCode>
                <c:ptCount val="6"/>
                <c:pt idx="0">
                  <c:v>2007</c:v>
                </c:pt>
                <c:pt idx="1">
                  <c:v>2008</c:v>
                </c:pt>
                <c:pt idx="2">
                  <c:v>2009</c:v>
                </c:pt>
                <c:pt idx="3">
                  <c:v>2010</c:v>
                </c:pt>
                <c:pt idx="4">
                  <c:v>2011</c:v>
                </c:pt>
                <c:pt idx="5">
                  <c:v>2012</c:v>
                </c:pt>
              </c:numCache>
            </c:numRef>
          </c:cat>
          <c:val>
            <c:numRef>
              <c:f>'RER-annually'!$S$7:$S$20</c:f>
              <c:numCache>
                <c:formatCode>General</c:formatCode>
                <c:ptCount val="6"/>
                <c:pt idx="3" formatCode="0.00">
                  <c:v>4</c:v>
                </c:pt>
                <c:pt idx="4" formatCode="0.00">
                  <c:v>4</c:v>
                </c:pt>
                <c:pt idx="5" formatCode="0.00">
                  <c:v>3.8</c:v>
                </c:pt>
              </c:numCache>
            </c:numRef>
          </c:val>
          <c:smooth val="1"/>
        </c:ser>
        <c:ser>
          <c:idx val="2"/>
          <c:order val="2"/>
          <c:tx>
            <c:strRef>
              <c:f>'RER-annually'!$T$6</c:f>
              <c:strCache>
                <c:ptCount val="1"/>
                <c:pt idx="0">
                  <c:v>scenario 2 (moderate shock)</c:v>
                </c:pt>
              </c:strCache>
            </c:strRef>
          </c:tx>
          <c:spPr>
            <a:ln w="38100">
              <a:solidFill>
                <a:schemeClr val="accent3">
                  <a:lumMod val="75000"/>
                </a:schemeClr>
              </a:solidFill>
              <a:prstDash val="sysDash"/>
            </a:ln>
          </c:spPr>
          <c:marker>
            <c:symbol val="none"/>
          </c:marker>
          <c:cat>
            <c:numRef>
              <c:f>'RER-annually'!$Q$7:$Q$20</c:f>
              <c:numCache>
                <c:formatCode>General</c:formatCode>
                <c:ptCount val="6"/>
                <c:pt idx="0">
                  <c:v>2007</c:v>
                </c:pt>
                <c:pt idx="1">
                  <c:v>2008</c:v>
                </c:pt>
                <c:pt idx="2">
                  <c:v>2009</c:v>
                </c:pt>
                <c:pt idx="3">
                  <c:v>2010</c:v>
                </c:pt>
                <c:pt idx="4">
                  <c:v>2011</c:v>
                </c:pt>
                <c:pt idx="5">
                  <c:v>2012</c:v>
                </c:pt>
              </c:numCache>
            </c:numRef>
          </c:cat>
          <c:val>
            <c:numRef>
              <c:f>'RER-annually'!$T$7:$T$20</c:f>
              <c:numCache>
                <c:formatCode>General</c:formatCode>
                <c:ptCount val="6"/>
                <c:pt idx="3" formatCode="0.00">
                  <c:v>4</c:v>
                </c:pt>
                <c:pt idx="4" formatCode="0.00">
                  <c:v>3.5</c:v>
                </c:pt>
                <c:pt idx="5" formatCode="0.00">
                  <c:v>2</c:v>
                </c:pt>
              </c:numCache>
            </c:numRef>
          </c:val>
          <c:smooth val="1"/>
        </c:ser>
        <c:ser>
          <c:idx val="3"/>
          <c:order val="3"/>
          <c:tx>
            <c:strRef>
              <c:f>'RER-annually'!$U$6</c:f>
              <c:strCache>
                <c:ptCount val="1"/>
                <c:pt idx="0">
                  <c:v>scenario 3 (severe shock)</c:v>
                </c:pt>
              </c:strCache>
            </c:strRef>
          </c:tx>
          <c:spPr>
            <a:ln w="38100">
              <a:prstDash val="sysDot"/>
            </a:ln>
          </c:spPr>
          <c:marker>
            <c:symbol val="none"/>
          </c:marker>
          <c:dLbls>
            <c:dLbl>
              <c:idx val="0"/>
              <c:delete val="1"/>
            </c:dLbl>
            <c:dLbl>
              <c:idx val="1"/>
              <c:delete val="1"/>
            </c:dLbl>
            <c:dLbl>
              <c:idx val="2"/>
              <c:delete val="1"/>
            </c:dLbl>
            <c:dLbl>
              <c:idx val="3"/>
              <c:delete val="1"/>
            </c:dLbl>
            <c:dLbl>
              <c:idx val="4"/>
              <c:layout>
                <c:manualLayout>
                  <c:x val="-4.4406675443398977E-2"/>
                  <c:y val="5.7336784901759807E-2"/>
                </c:manualLayout>
              </c:layout>
              <c:showVal val="1"/>
            </c:dLbl>
            <c:dLbl>
              <c:idx val="5"/>
              <c:layout>
                <c:manualLayout>
                  <c:x val="-6.0267147444657096E-2"/>
                  <c:y val="-6.7455112473432909E-3"/>
                </c:manualLayout>
              </c:layout>
              <c:showVal val="1"/>
            </c:dLbl>
            <c:numFmt formatCode="#,##0.0" sourceLinked="0"/>
            <c:showVal val="1"/>
          </c:dLbls>
          <c:cat>
            <c:numRef>
              <c:f>'RER-annually'!$Q$7:$Q$20</c:f>
              <c:numCache>
                <c:formatCode>General</c:formatCode>
                <c:ptCount val="6"/>
                <c:pt idx="0">
                  <c:v>2007</c:v>
                </c:pt>
                <c:pt idx="1">
                  <c:v>2008</c:v>
                </c:pt>
                <c:pt idx="2">
                  <c:v>2009</c:v>
                </c:pt>
                <c:pt idx="3">
                  <c:v>2010</c:v>
                </c:pt>
                <c:pt idx="4">
                  <c:v>2011</c:v>
                </c:pt>
                <c:pt idx="5">
                  <c:v>2012</c:v>
                </c:pt>
              </c:numCache>
            </c:numRef>
          </c:cat>
          <c:val>
            <c:numRef>
              <c:f>'RER-annually'!$U$7:$U$20</c:f>
              <c:numCache>
                <c:formatCode>General</c:formatCode>
                <c:ptCount val="6"/>
                <c:pt idx="3" formatCode="0.00">
                  <c:v>4</c:v>
                </c:pt>
                <c:pt idx="4" formatCode="0.00">
                  <c:v>3.3</c:v>
                </c:pt>
                <c:pt idx="5" formatCode="0.00">
                  <c:v>-1.5</c:v>
                </c:pt>
              </c:numCache>
            </c:numRef>
          </c:val>
          <c:smooth val="1"/>
        </c:ser>
        <c:marker val="1"/>
        <c:axId val="175932928"/>
        <c:axId val="184351744"/>
      </c:lineChart>
      <c:dateAx>
        <c:axId val="175932928"/>
        <c:scaling>
          <c:orientation val="minMax"/>
        </c:scaling>
        <c:axPos val="b"/>
        <c:minorGridlines/>
        <c:numFmt formatCode="General" sourceLinked="1"/>
        <c:tickLblPos val="low"/>
        <c:txPr>
          <a:bodyPr rot="0"/>
          <a:lstStyle/>
          <a:p>
            <a:pPr>
              <a:defRPr/>
            </a:pPr>
            <a:endParaRPr lang="en-US"/>
          </a:p>
        </c:txPr>
        <c:crossAx val="184351744"/>
        <c:crosses val="autoZero"/>
        <c:lblOffset val="100"/>
        <c:baseTimeUnit val="days"/>
        <c:majorUnit val="1"/>
      </c:dateAx>
      <c:valAx>
        <c:axId val="184351744"/>
        <c:scaling>
          <c:orientation val="minMax"/>
        </c:scaling>
        <c:axPos val="l"/>
        <c:majorGridlines>
          <c:spPr>
            <a:ln>
              <a:prstDash val="sysDot"/>
            </a:ln>
          </c:spPr>
        </c:majorGridlines>
        <c:numFmt formatCode="#,##0" sourceLinked="0"/>
        <c:tickLblPos val="nextTo"/>
        <c:crossAx val="175932928"/>
        <c:crosses val="autoZero"/>
        <c:crossBetween val="midCat"/>
      </c:valAx>
    </c:plotArea>
    <c:legend>
      <c:legendPos val="b"/>
      <c:layout>
        <c:manualLayout>
          <c:xMode val="edge"/>
          <c:yMode val="edge"/>
          <c:x val="9.0104501291515347E-3"/>
          <c:y val="0.84523537995065257"/>
          <c:w val="0.99098954987084675"/>
          <c:h val="0.13820715468204794"/>
        </c:manualLayout>
      </c:layout>
    </c:legend>
    <c:plotVisOnly val="1"/>
  </c:chart>
  <c:txPr>
    <a:bodyPr/>
    <a:lstStyle/>
    <a:p>
      <a:pPr>
        <a:defRPr sz="1800">
          <a:latin typeface="Times New Roman" pitchFamily="18" charset="0"/>
          <a:cs typeface="Times New Roman" pitchFamily="18"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7.0033388163252525E-2"/>
          <c:y val="5.7603925453411454E-2"/>
          <c:w val="0.91644133828909258"/>
          <c:h val="0.64368344578393355"/>
        </c:manualLayout>
      </c:layout>
      <c:lineChart>
        <c:grouping val="standard"/>
        <c:ser>
          <c:idx val="0"/>
          <c:order val="0"/>
          <c:tx>
            <c:strRef>
              <c:f>'RER-annually'!$B$6</c:f>
              <c:strCache>
                <c:ptCount val="1"/>
                <c:pt idx="0">
                  <c:v>unemployment rate</c:v>
                </c:pt>
              </c:strCache>
            </c:strRef>
          </c:tx>
          <c:spPr>
            <a:ln w="41275"/>
          </c:spPr>
          <c:marker>
            <c:symbol val="none"/>
          </c:marker>
          <c:dLbls>
            <c:dLbl>
              <c:idx val="0"/>
              <c:layout>
                <c:manualLayout>
                  <c:x val="-2.28291605772355E-2"/>
                  <c:y val="-4.2897381647653533E-2"/>
                </c:manualLayout>
              </c:layout>
              <c:dLblPos val="r"/>
              <c:showVal val="1"/>
            </c:dLbl>
            <c:numFmt formatCode="#,##0.0" sourceLinked="0"/>
            <c:dLblPos val="t"/>
            <c:showVal val="1"/>
          </c:dLbls>
          <c:cat>
            <c:numRef>
              <c:f>'RER-annually'!$A$7:$A$20</c:f>
              <c:numCache>
                <c:formatCode>General</c:formatCode>
                <c:ptCount val="6"/>
                <c:pt idx="0">
                  <c:v>2007</c:v>
                </c:pt>
                <c:pt idx="1">
                  <c:v>2008</c:v>
                </c:pt>
                <c:pt idx="2">
                  <c:v>2009</c:v>
                </c:pt>
                <c:pt idx="3">
                  <c:v>2010</c:v>
                </c:pt>
                <c:pt idx="4">
                  <c:v>2011</c:v>
                </c:pt>
                <c:pt idx="5">
                  <c:v>2012</c:v>
                </c:pt>
              </c:numCache>
            </c:numRef>
          </c:cat>
          <c:val>
            <c:numRef>
              <c:f>'RER-annually'!$B$7:$B$20</c:f>
              <c:numCache>
                <c:formatCode>0.00</c:formatCode>
                <c:ptCount val="6"/>
                <c:pt idx="0" formatCode="General">
                  <c:v>6.1</c:v>
                </c:pt>
                <c:pt idx="1">
                  <c:v>6.3</c:v>
                </c:pt>
                <c:pt idx="2">
                  <c:v>8.4</c:v>
                </c:pt>
                <c:pt idx="3">
                  <c:v>7.5</c:v>
                </c:pt>
              </c:numCache>
            </c:numRef>
          </c:val>
          <c:smooth val="1"/>
        </c:ser>
        <c:ser>
          <c:idx val="1"/>
          <c:order val="1"/>
          <c:tx>
            <c:strRef>
              <c:f>'RER-annually'!$C$6</c:f>
              <c:strCache>
                <c:ptCount val="1"/>
                <c:pt idx="0">
                  <c:v>scenario 1 (base case)</c:v>
                </c:pt>
              </c:strCache>
            </c:strRef>
          </c:tx>
          <c:spPr>
            <a:ln w="38100">
              <a:prstDash val="dash"/>
            </a:ln>
          </c:spPr>
          <c:marker>
            <c:symbol val="none"/>
          </c:marker>
          <c:dLbls>
            <c:dLbl>
              <c:idx val="4"/>
              <c:layout>
                <c:manualLayout>
                  <c:x val="-3.012430188314048E-2"/>
                  <c:y val="3.3114820424890959E-2"/>
                </c:manualLayout>
              </c:layout>
              <c:showVal val="1"/>
            </c:dLbl>
            <c:dLbl>
              <c:idx val="5"/>
              <c:layout>
                <c:manualLayout>
                  <c:x val="-1.4058007545465557E-2"/>
                  <c:y val="2.207654694992741E-2"/>
                </c:manualLayout>
              </c:layout>
              <c:showVal val="1"/>
            </c:dLbl>
            <c:delete val="1"/>
            <c:numFmt formatCode="#,##0.0" sourceLinked="0"/>
          </c:dLbls>
          <c:cat>
            <c:numRef>
              <c:f>'RER-annually'!$A$7:$A$20</c:f>
              <c:numCache>
                <c:formatCode>General</c:formatCode>
                <c:ptCount val="6"/>
                <c:pt idx="0">
                  <c:v>2007</c:v>
                </c:pt>
                <c:pt idx="1">
                  <c:v>2008</c:v>
                </c:pt>
                <c:pt idx="2">
                  <c:v>2009</c:v>
                </c:pt>
                <c:pt idx="3">
                  <c:v>2010</c:v>
                </c:pt>
                <c:pt idx="4">
                  <c:v>2011</c:v>
                </c:pt>
                <c:pt idx="5">
                  <c:v>2012</c:v>
                </c:pt>
              </c:numCache>
            </c:numRef>
          </c:cat>
          <c:val>
            <c:numRef>
              <c:f>'RER-annually'!$C$7:$C$20</c:f>
              <c:numCache>
                <c:formatCode>General</c:formatCode>
                <c:ptCount val="6"/>
                <c:pt idx="3" formatCode="0.00">
                  <c:v>7.5</c:v>
                </c:pt>
                <c:pt idx="4" formatCode="0.00">
                  <c:v>6.6</c:v>
                </c:pt>
                <c:pt idx="5" formatCode="0.00">
                  <c:v>6.3</c:v>
                </c:pt>
              </c:numCache>
            </c:numRef>
          </c:val>
          <c:smooth val="1"/>
        </c:ser>
        <c:ser>
          <c:idx val="2"/>
          <c:order val="2"/>
          <c:tx>
            <c:strRef>
              <c:f>'RER-annually'!$D$6</c:f>
              <c:strCache>
                <c:ptCount val="1"/>
                <c:pt idx="0">
                  <c:v>scenario 2 (moderate shock)</c:v>
                </c:pt>
              </c:strCache>
            </c:strRef>
          </c:tx>
          <c:spPr>
            <a:ln w="38100">
              <a:solidFill>
                <a:schemeClr val="accent3">
                  <a:lumMod val="75000"/>
                </a:schemeClr>
              </a:solidFill>
              <a:prstDash val="sysDash"/>
            </a:ln>
          </c:spPr>
          <c:marker>
            <c:symbol val="none"/>
          </c:marker>
          <c:cat>
            <c:numRef>
              <c:f>'RER-annually'!$A$7:$A$20</c:f>
              <c:numCache>
                <c:formatCode>General</c:formatCode>
                <c:ptCount val="6"/>
                <c:pt idx="0">
                  <c:v>2007</c:v>
                </c:pt>
                <c:pt idx="1">
                  <c:v>2008</c:v>
                </c:pt>
                <c:pt idx="2">
                  <c:v>2009</c:v>
                </c:pt>
                <c:pt idx="3">
                  <c:v>2010</c:v>
                </c:pt>
                <c:pt idx="4">
                  <c:v>2011</c:v>
                </c:pt>
                <c:pt idx="5">
                  <c:v>2012</c:v>
                </c:pt>
              </c:numCache>
            </c:numRef>
          </c:cat>
          <c:val>
            <c:numRef>
              <c:f>'RER-annually'!$D$7:$D$20</c:f>
              <c:numCache>
                <c:formatCode>General</c:formatCode>
                <c:ptCount val="6"/>
                <c:pt idx="3" formatCode="0.00">
                  <c:v>7.5</c:v>
                </c:pt>
                <c:pt idx="4" formatCode="0.00">
                  <c:v>6.8</c:v>
                </c:pt>
                <c:pt idx="5" formatCode="0.00">
                  <c:v>7</c:v>
                </c:pt>
              </c:numCache>
            </c:numRef>
          </c:val>
          <c:smooth val="1"/>
        </c:ser>
        <c:ser>
          <c:idx val="3"/>
          <c:order val="3"/>
          <c:tx>
            <c:strRef>
              <c:f>'RER-annually'!$E$6</c:f>
              <c:strCache>
                <c:ptCount val="1"/>
                <c:pt idx="0">
                  <c:v>scenario 3 (severe shock)</c:v>
                </c:pt>
              </c:strCache>
            </c:strRef>
          </c:tx>
          <c:spPr>
            <a:ln w="38100">
              <a:prstDash val="sysDot"/>
            </a:ln>
          </c:spPr>
          <c:marker>
            <c:symbol val="none"/>
          </c:marker>
          <c:dLbls>
            <c:dLbl>
              <c:idx val="4"/>
              <c:layout>
                <c:manualLayout>
                  <c:x val="-4.2174022636396684E-2"/>
                  <c:y val="-4.1393525531113834E-2"/>
                </c:manualLayout>
              </c:layout>
              <c:showVal val="1"/>
            </c:dLbl>
            <c:dLbl>
              <c:idx val="5"/>
              <c:layout>
                <c:manualLayout>
                  <c:x val="-2.2091154714303115E-2"/>
                  <c:y val="-2.2076546949927403E-2"/>
                </c:manualLayout>
              </c:layout>
              <c:showVal val="1"/>
            </c:dLbl>
            <c:delete val="1"/>
            <c:numFmt formatCode="#,##0.0" sourceLinked="0"/>
          </c:dLbls>
          <c:cat>
            <c:numRef>
              <c:f>'RER-annually'!$A$7:$A$20</c:f>
              <c:numCache>
                <c:formatCode>General</c:formatCode>
                <c:ptCount val="6"/>
                <c:pt idx="0">
                  <c:v>2007</c:v>
                </c:pt>
                <c:pt idx="1">
                  <c:v>2008</c:v>
                </c:pt>
                <c:pt idx="2">
                  <c:v>2009</c:v>
                </c:pt>
                <c:pt idx="3">
                  <c:v>2010</c:v>
                </c:pt>
                <c:pt idx="4">
                  <c:v>2011</c:v>
                </c:pt>
                <c:pt idx="5">
                  <c:v>2012</c:v>
                </c:pt>
              </c:numCache>
            </c:numRef>
          </c:cat>
          <c:val>
            <c:numRef>
              <c:f>'RER-annually'!$E$7:$E$20</c:f>
              <c:numCache>
                <c:formatCode>General</c:formatCode>
                <c:ptCount val="6"/>
                <c:pt idx="3" formatCode="0.00">
                  <c:v>7.5</c:v>
                </c:pt>
                <c:pt idx="4" formatCode="0.00">
                  <c:v>7</c:v>
                </c:pt>
                <c:pt idx="5" formatCode="0.00">
                  <c:v>7.5</c:v>
                </c:pt>
              </c:numCache>
            </c:numRef>
          </c:val>
          <c:smooth val="1"/>
        </c:ser>
        <c:marker val="1"/>
        <c:axId val="213920384"/>
        <c:axId val="214045824"/>
      </c:lineChart>
      <c:dateAx>
        <c:axId val="213920384"/>
        <c:scaling>
          <c:orientation val="minMax"/>
        </c:scaling>
        <c:axPos val="b"/>
        <c:minorGridlines/>
        <c:numFmt formatCode="General" sourceLinked="1"/>
        <c:tickLblPos val="nextTo"/>
        <c:txPr>
          <a:bodyPr rot="0"/>
          <a:lstStyle/>
          <a:p>
            <a:pPr>
              <a:defRPr/>
            </a:pPr>
            <a:endParaRPr lang="en-US"/>
          </a:p>
        </c:txPr>
        <c:crossAx val="214045824"/>
        <c:crosses val="autoZero"/>
        <c:lblOffset val="100"/>
        <c:baseTimeUnit val="days"/>
        <c:majorUnit val="1"/>
      </c:dateAx>
      <c:valAx>
        <c:axId val="214045824"/>
        <c:scaling>
          <c:orientation val="minMax"/>
          <c:max val="9"/>
          <c:min val="5"/>
        </c:scaling>
        <c:axPos val="l"/>
        <c:majorGridlines>
          <c:spPr>
            <a:ln>
              <a:prstDash val="sysDot"/>
            </a:ln>
          </c:spPr>
        </c:majorGridlines>
        <c:numFmt formatCode="#,##0" sourceLinked="0"/>
        <c:tickLblPos val="nextTo"/>
        <c:crossAx val="213920384"/>
        <c:crosses val="autoZero"/>
        <c:crossBetween val="midCat"/>
        <c:majorUnit val="1"/>
      </c:valAx>
    </c:plotArea>
    <c:legend>
      <c:legendPos val="b"/>
      <c:layout>
        <c:manualLayout>
          <c:xMode val="edge"/>
          <c:yMode val="edge"/>
          <c:x val="1.6145843568191281E-3"/>
          <c:y val="0.84523536619363604"/>
          <c:w val="0.99677083128636168"/>
          <c:h val="0.13820722359391843"/>
        </c:manualLayout>
      </c:layout>
    </c:legend>
    <c:plotVisOnly val="1"/>
  </c:chart>
  <c:txPr>
    <a:bodyPr/>
    <a:lstStyle/>
    <a:p>
      <a:pPr>
        <a:defRPr sz="1800">
          <a:latin typeface="Times New Roman" pitchFamily="18" charset="0"/>
          <a:cs typeface="Times New Roman" pitchFamily="18"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0033388163252525E-2"/>
          <c:y val="5.7603925453411531E-2"/>
          <c:w val="0.87525594664566975"/>
          <c:h val="0.69205032181077253"/>
        </c:manualLayout>
      </c:layout>
      <c:lineChart>
        <c:grouping val="standard"/>
        <c:ser>
          <c:idx val="0"/>
          <c:order val="0"/>
          <c:tx>
            <c:strRef>
              <c:f>'RER-annually'!$R$26</c:f>
              <c:strCache>
                <c:ptCount val="1"/>
                <c:pt idx="0">
                  <c:v>cons budget balance</c:v>
                </c:pt>
              </c:strCache>
            </c:strRef>
          </c:tx>
          <c:spPr>
            <a:ln w="41275"/>
          </c:spPr>
          <c:marker>
            <c:symbol val="none"/>
          </c:marker>
          <c:dLbls>
            <c:dLbl>
              <c:idx val="0"/>
              <c:layout>
                <c:manualLayout>
                  <c:x val="-6.5327942937295517E-3"/>
                  <c:y val="-2.6486434379487948E-2"/>
                </c:manualLayout>
              </c:layout>
              <c:dLblPos val="r"/>
              <c:showVal val="1"/>
            </c:dLbl>
            <c:dLbl>
              <c:idx val="2"/>
              <c:layout>
                <c:manualLayout>
                  <c:x val="-6.5104991623286326E-3"/>
                  <c:y val="-4.3254249973574445E-2"/>
                </c:manualLayout>
              </c:layout>
              <c:dLblPos val="r"/>
              <c:showVal val="1"/>
            </c:dLbl>
            <c:dLbl>
              <c:idx val="3"/>
              <c:delete val="1"/>
            </c:dLbl>
            <c:numFmt formatCode="#,##0.0" sourceLinked="0"/>
            <c:dLblPos val="t"/>
            <c:showVal val="1"/>
          </c:dLbls>
          <c:cat>
            <c:numRef>
              <c:f>'RER-annually'!$Q$27:$Q$32</c:f>
              <c:numCache>
                <c:formatCode>General</c:formatCode>
                <c:ptCount val="6"/>
                <c:pt idx="0">
                  <c:v>2007</c:v>
                </c:pt>
                <c:pt idx="1">
                  <c:v>2008</c:v>
                </c:pt>
                <c:pt idx="2">
                  <c:v>2009</c:v>
                </c:pt>
                <c:pt idx="3">
                  <c:v>2010</c:v>
                </c:pt>
                <c:pt idx="4">
                  <c:v>2011</c:v>
                </c:pt>
                <c:pt idx="5">
                  <c:v>2012</c:v>
                </c:pt>
              </c:numCache>
            </c:numRef>
          </c:cat>
          <c:val>
            <c:numRef>
              <c:f>'RER-annually'!$R$27:$R$32</c:f>
              <c:numCache>
                <c:formatCode>0.00</c:formatCode>
                <c:ptCount val="6"/>
                <c:pt idx="0">
                  <c:v>6</c:v>
                </c:pt>
                <c:pt idx="1">
                  <c:v>4.9000000000000004</c:v>
                </c:pt>
                <c:pt idx="2">
                  <c:v>-6.3</c:v>
                </c:pt>
                <c:pt idx="3">
                  <c:v>-3.5</c:v>
                </c:pt>
              </c:numCache>
            </c:numRef>
          </c:val>
          <c:smooth val="1"/>
        </c:ser>
        <c:ser>
          <c:idx val="1"/>
          <c:order val="1"/>
          <c:tx>
            <c:strRef>
              <c:f>'RER-annually'!$S$26</c:f>
              <c:strCache>
                <c:ptCount val="1"/>
                <c:pt idx="0">
                  <c:v>scenario 1 (base case)</c:v>
                </c:pt>
              </c:strCache>
            </c:strRef>
          </c:tx>
          <c:spPr>
            <a:ln w="38100">
              <a:prstDash val="dash"/>
            </a:ln>
          </c:spPr>
          <c:marker>
            <c:symbol val="none"/>
          </c:marker>
          <c:dLbls>
            <c:dLbl>
              <c:idx val="5"/>
              <c:layout>
                <c:manualLayout>
                  <c:x val="-5.7228233976978314E-2"/>
                  <c:y val="-6.1297464682298984E-2"/>
                </c:manualLayout>
              </c:layout>
              <c:tx>
                <c:rich>
                  <a:bodyPr/>
                  <a:lstStyle/>
                  <a:p>
                    <a:r>
                      <a:rPr lang="en-US" dirty="0"/>
                      <a:t>-1.6</a:t>
                    </a:r>
                  </a:p>
                </c:rich>
              </c:tx>
              <c:showVal val="1"/>
            </c:dLbl>
            <c:delete val="1"/>
          </c:dLbls>
          <c:cat>
            <c:numRef>
              <c:f>'RER-annually'!$Q$27:$Q$32</c:f>
              <c:numCache>
                <c:formatCode>General</c:formatCode>
                <c:ptCount val="6"/>
                <c:pt idx="0">
                  <c:v>2007</c:v>
                </c:pt>
                <c:pt idx="1">
                  <c:v>2008</c:v>
                </c:pt>
                <c:pt idx="2">
                  <c:v>2009</c:v>
                </c:pt>
                <c:pt idx="3">
                  <c:v>2010</c:v>
                </c:pt>
                <c:pt idx="4">
                  <c:v>2011</c:v>
                </c:pt>
                <c:pt idx="5">
                  <c:v>2012</c:v>
                </c:pt>
              </c:numCache>
            </c:numRef>
          </c:cat>
          <c:val>
            <c:numRef>
              <c:f>'RER-annually'!$S$27:$S$32</c:f>
              <c:numCache>
                <c:formatCode>General</c:formatCode>
                <c:ptCount val="6"/>
                <c:pt idx="3" formatCode="0.00">
                  <c:v>-3.5</c:v>
                </c:pt>
                <c:pt idx="4" formatCode="0.00">
                  <c:v>-0.2</c:v>
                </c:pt>
                <c:pt idx="5" formatCode="0.00">
                  <c:v>-1.6</c:v>
                </c:pt>
              </c:numCache>
            </c:numRef>
          </c:val>
          <c:smooth val="1"/>
        </c:ser>
        <c:ser>
          <c:idx val="3"/>
          <c:order val="2"/>
          <c:tx>
            <c:strRef>
              <c:f>'RER-annually'!$T$26</c:f>
              <c:strCache>
                <c:ptCount val="1"/>
                <c:pt idx="0">
                  <c:v>scenario 2 (moderate shock)</c:v>
                </c:pt>
              </c:strCache>
            </c:strRef>
          </c:tx>
          <c:spPr>
            <a:ln w="38100">
              <a:solidFill>
                <a:schemeClr val="accent3">
                  <a:lumMod val="75000"/>
                </a:schemeClr>
              </a:solidFill>
              <a:prstDash val="dash"/>
            </a:ln>
          </c:spPr>
          <c:marker>
            <c:symbol val="none"/>
          </c:marker>
          <c:dLbls>
            <c:dLbl>
              <c:idx val="4"/>
              <c:layout>
                <c:manualLayout>
                  <c:x val="-2.8437966814852611E-2"/>
                  <c:y val="-7.3638175516991866E-2"/>
                </c:manualLayout>
              </c:layout>
              <c:tx>
                <c:rich>
                  <a:bodyPr/>
                  <a:lstStyle/>
                  <a:p>
                    <a:r>
                      <a:rPr lang="en-US" dirty="0"/>
                      <a:t>-</a:t>
                    </a:r>
                    <a:r>
                      <a:rPr lang="en-US" dirty="0" smtClean="0"/>
                      <a:t>0.2</a:t>
                    </a:r>
                    <a:endParaRPr lang="en-US" dirty="0"/>
                  </a:p>
                </c:rich>
              </c:tx>
              <c:showVal val="1"/>
            </c:dLbl>
            <c:delete val="1"/>
            <c:numFmt formatCode="#,##0.0" sourceLinked="0"/>
          </c:dLbls>
          <c:cat>
            <c:numRef>
              <c:f>'RER-annually'!$Q$27:$Q$32</c:f>
              <c:numCache>
                <c:formatCode>General</c:formatCode>
                <c:ptCount val="6"/>
                <c:pt idx="0">
                  <c:v>2007</c:v>
                </c:pt>
                <c:pt idx="1">
                  <c:v>2008</c:v>
                </c:pt>
                <c:pt idx="2">
                  <c:v>2009</c:v>
                </c:pt>
                <c:pt idx="3">
                  <c:v>2010</c:v>
                </c:pt>
                <c:pt idx="4">
                  <c:v>2011</c:v>
                </c:pt>
                <c:pt idx="5">
                  <c:v>2012</c:v>
                </c:pt>
              </c:numCache>
            </c:numRef>
          </c:cat>
          <c:val>
            <c:numRef>
              <c:f>'RER-annually'!$T$27:$T$32</c:f>
              <c:numCache>
                <c:formatCode>General</c:formatCode>
                <c:ptCount val="6"/>
                <c:pt idx="3" formatCode="0.00">
                  <c:v>-3.5</c:v>
                </c:pt>
                <c:pt idx="4" formatCode="0.00">
                  <c:v>-0.5</c:v>
                </c:pt>
                <c:pt idx="5" formatCode="0.00">
                  <c:v>-3.1</c:v>
                </c:pt>
              </c:numCache>
            </c:numRef>
          </c:val>
          <c:smooth val="1"/>
        </c:ser>
        <c:ser>
          <c:idx val="2"/>
          <c:order val="3"/>
          <c:tx>
            <c:strRef>
              <c:f>'RER-annually'!$U$26</c:f>
              <c:strCache>
                <c:ptCount val="1"/>
                <c:pt idx="0">
                  <c:v>scenario 3 (severe shock)</c:v>
                </c:pt>
              </c:strCache>
            </c:strRef>
          </c:tx>
          <c:spPr>
            <a:ln w="38100">
              <a:solidFill>
                <a:schemeClr val="accent4">
                  <a:lumMod val="75000"/>
                </a:schemeClr>
              </a:solidFill>
              <a:prstDash val="sysDot"/>
            </a:ln>
          </c:spPr>
          <c:marker>
            <c:symbol val="none"/>
          </c:marker>
          <c:dLbls>
            <c:dLbl>
              <c:idx val="4"/>
              <c:layout>
                <c:manualLayout>
                  <c:x val="-3.7283394377617081E-2"/>
                  <c:y val="2.8096512694420841E-2"/>
                </c:manualLayout>
              </c:layout>
              <c:showVal val="1"/>
            </c:dLbl>
            <c:dLbl>
              <c:idx val="5"/>
              <c:layout>
                <c:manualLayout>
                  <c:x val="-5.2757338346262714E-2"/>
                  <c:y val="3.8693567465770483E-2"/>
                </c:manualLayout>
              </c:layout>
              <c:showVal val="1"/>
            </c:dLbl>
            <c:numFmt formatCode="#,##0.0" sourceLinked="0"/>
            <c:showVal val="1"/>
          </c:dLbls>
          <c:cat>
            <c:numRef>
              <c:f>'RER-annually'!$Q$27:$Q$32</c:f>
              <c:numCache>
                <c:formatCode>General</c:formatCode>
                <c:ptCount val="6"/>
                <c:pt idx="0">
                  <c:v>2007</c:v>
                </c:pt>
                <c:pt idx="1">
                  <c:v>2008</c:v>
                </c:pt>
                <c:pt idx="2">
                  <c:v>2009</c:v>
                </c:pt>
                <c:pt idx="3">
                  <c:v>2010</c:v>
                </c:pt>
                <c:pt idx="4">
                  <c:v>2011</c:v>
                </c:pt>
                <c:pt idx="5">
                  <c:v>2012</c:v>
                </c:pt>
              </c:numCache>
            </c:numRef>
          </c:cat>
          <c:val>
            <c:numRef>
              <c:f>'RER-annually'!$U$27:$U$32</c:f>
              <c:numCache>
                <c:formatCode>General</c:formatCode>
                <c:ptCount val="6"/>
                <c:pt idx="3" formatCode="0.00">
                  <c:v>-3.5</c:v>
                </c:pt>
                <c:pt idx="4" formatCode="0.00">
                  <c:v>-1.4</c:v>
                </c:pt>
                <c:pt idx="5" formatCode="0.00">
                  <c:v>-5.3</c:v>
                </c:pt>
              </c:numCache>
            </c:numRef>
          </c:val>
          <c:smooth val="1"/>
        </c:ser>
        <c:marker val="1"/>
        <c:axId val="230726272"/>
        <c:axId val="239554560"/>
      </c:lineChart>
      <c:dateAx>
        <c:axId val="230726272"/>
        <c:scaling>
          <c:orientation val="minMax"/>
        </c:scaling>
        <c:axPos val="b"/>
        <c:majorGridlines/>
        <c:minorGridlines/>
        <c:numFmt formatCode="General" sourceLinked="1"/>
        <c:tickLblPos val="low"/>
        <c:txPr>
          <a:bodyPr rot="0"/>
          <a:lstStyle/>
          <a:p>
            <a:pPr>
              <a:defRPr/>
            </a:pPr>
            <a:endParaRPr lang="en-US"/>
          </a:p>
        </c:txPr>
        <c:crossAx val="239554560"/>
        <c:crosses val="autoZero"/>
        <c:lblOffset val="100"/>
        <c:baseTimeUnit val="days"/>
      </c:dateAx>
      <c:valAx>
        <c:axId val="239554560"/>
        <c:scaling>
          <c:orientation val="minMax"/>
          <c:max val="7"/>
          <c:min val="-7"/>
        </c:scaling>
        <c:axPos val="l"/>
        <c:majorGridlines>
          <c:spPr>
            <a:ln>
              <a:prstDash val="sysDot"/>
            </a:ln>
          </c:spPr>
        </c:majorGridlines>
        <c:numFmt formatCode="#,##0" sourceLinked="0"/>
        <c:tickLblPos val="nextTo"/>
        <c:crossAx val="230726272"/>
        <c:crosses val="autoZero"/>
        <c:crossBetween val="midCat"/>
      </c:valAx>
    </c:plotArea>
    <c:legend>
      <c:legendPos val="b"/>
      <c:layout>
        <c:manualLayout>
          <c:xMode val="edge"/>
          <c:yMode val="edge"/>
          <c:x val="5.0000015813281923E-2"/>
          <c:y val="0.84523536619363604"/>
          <c:w val="0.89999996837343665"/>
          <c:h val="0.13820722359391843"/>
        </c:manualLayout>
      </c:layout>
    </c:legend>
    <c:plotVisOnly val="1"/>
  </c:chart>
  <c:txPr>
    <a:bodyPr/>
    <a:lstStyle/>
    <a:p>
      <a:pPr>
        <a:defRPr sz="1800">
          <a:latin typeface="Times New Roman" pitchFamily="18" charset="0"/>
          <a:cs typeface="Times New Roman" pitchFamily="18"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0033388163252525E-2"/>
          <c:y val="5.7603925453411545E-2"/>
          <c:w val="0.87525594664566975"/>
          <c:h val="0.69205032181077253"/>
        </c:manualLayout>
      </c:layout>
      <c:lineChart>
        <c:grouping val="standard"/>
        <c:ser>
          <c:idx val="0"/>
          <c:order val="0"/>
          <c:tx>
            <c:strRef>
              <c:f>'RER-annually'!$R$38</c:f>
              <c:strCache>
                <c:ptCount val="1"/>
                <c:pt idx="0">
                  <c:v>real consumption growth</c:v>
                </c:pt>
              </c:strCache>
            </c:strRef>
          </c:tx>
          <c:spPr>
            <a:ln w="41275"/>
          </c:spPr>
          <c:marker>
            <c:symbol val="none"/>
          </c:marker>
          <c:dLbls>
            <c:dLbl>
              <c:idx val="0"/>
              <c:layout>
                <c:manualLayout>
                  <c:x val="-6.5327942937295535E-3"/>
                  <c:y val="-2.6486434379487948E-2"/>
                </c:manualLayout>
              </c:layout>
              <c:dLblPos val="r"/>
              <c:showVal val="1"/>
            </c:dLbl>
            <c:dLbl>
              <c:idx val="2"/>
              <c:layout>
                <c:manualLayout>
                  <c:x val="-2.2806796646748079E-2"/>
                  <c:y val="-4.3254249973574445E-2"/>
                </c:manualLayout>
              </c:layout>
              <c:dLblPos val="r"/>
              <c:showVal val="1"/>
            </c:dLbl>
            <c:dLbl>
              <c:idx val="3"/>
              <c:delete val="1"/>
            </c:dLbl>
            <c:numFmt formatCode="#,##0.0" sourceLinked="0"/>
            <c:dLblPos val="t"/>
            <c:showVal val="1"/>
          </c:dLbls>
          <c:cat>
            <c:numRef>
              <c:f>'RER-annually'!$Q$39:$Q$44</c:f>
              <c:numCache>
                <c:formatCode>General</c:formatCode>
                <c:ptCount val="6"/>
                <c:pt idx="0">
                  <c:v>2007</c:v>
                </c:pt>
                <c:pt idx="1">
                  <c:v>2008</c:v>
                </c:pt>
                <c:pt idx="2">
                  <c:v>2009</c:v>
                </c:pt>
                <c:pt idx="3">
                  <c:v>2010</c:v>
                </c:pt>
                <c:pt idx="4">
                  <c:v>2011</c:v>
                </c:pt>
                <c:pt idx="5">
                  <c:v>2012</c:v>
                </c:pt>
              </c:numCache>
            </c:numRef>
          </c:cat>
          <c:val>
            <c:numRef>
              <c:f>'RER-annually'!$R$39:$R$44</c:f>
              <c:numCache>
                <c:formatCode>0.0</c:formatCode>
                <c:ptCount val="6"/>
                <c:pt idx="0">
                  <c:v>14.15662838694367</c:v>
                </c:pt>
                <c:pt idx="1">
                  <c:v>10.409885835881568</c:v>
                </c:pt>
                <c:pt idx="2">
                  <c:v>-4.8469804842521427</c:v>
                </c:pt>
                <c:pt idx="3">
                  <c:v>2.9538567277952881</c:v>
                </c:pt>
              </c:numCache>
            </c:numRef>
          </c:val>
          <c:smooth val="1"/>
        </c:ser>
        <c:ser>
          <c:idx val="1"/>
          <c:order val="1"/>
          <c:tx>
            <c:strRef>
              <c:f>'RER-annually'!$S$38</c:f>
              <c:strCache>
                <c:ptCount val="1"/>
                <c:pt idx="0">
                  <c:v>scenario 1 (base case)</c:v>
                </c:pt>
              </c:strCache>
            </c:strRef>
          </c:tx>
          <c:spPr>
            <a:ln w="38100">
              <a:prstDash val="dash"/>
            </a:ln>
          </c:spPr>
          <c:marker>
            <c:symbol val="none"/>
          </c:marker>
          <c:dLbls>
            <c:dLbl>
              <c:idx val="4"/>
              <c:layout>
                <c:manualLayout>
                  <c:x val="-1.0526315789473684E-2"/>
                  <c:y val="-5.0184658027558525E-2"/>
                </c:manualLayout>
              </c:layout>
              <c:showVal val="1"/>
            </c:dLbl>
            <c:dLbl>
              <c:idx val="5"/>
              <c:layout>
                <c:manualLayout>
                  <c:x val="-6.3157894736842232E-2"/>
                  <c:y val="-5.854876769881829E-2"/>
                </c:manualLayout>
              </c:layout>
              <c:showVal val="1"/>
            </c:dLbl>
            <c:showVal val="1"/>
          </c:dLbls>
          <c:cat>
            <c:numRef>
              <c:f>'RER-annually'!$Q$39:$Q$44</c:f>
              <c:numCache>
                <c:formatCode>General</c:formatCode>
                <c:ptCount val="6"/>
                <c:pt idx="0">
                  <c:v>2007</c:v>
                </c:pt>
                <c:pt idx="1">
                  <c:v>2008</c:v>
                </c:pt>
                <c:pt idx="2">
                  <c:v>2009</c:v>
                </c:pt>
                <c:pt idx="3">
                  <c:v>2010</c:v>
                </c:pt>
                <c:pt idx="4">
                  <c:v>2011</c:v>
                </c:pt>
                <c:pt idx="5">
                  <c:v>2012</c:v>
                </c:pt>
              </c:numCache>
            </c:numRef>
          </c:cat>
          <c:val>
            <c:numRef>
              <c:f>'RER-annually'!$S$39:$S$44</c:f>
              <c:numCache>
                <c:formatCode>General</c:formatCode>
                <c:ptCount val="6"/>
                <c:pt idx="3" formatCode="0.0">
                  <c:v>2.9538567277952881</c:v>
                </c:pt>
                <c:pt idx="4" formatCode="0.0">
                  <c:v>5.5</c:v>
                </c:pt>
                <c:pt idx="5" formatCode="0.0">
                  <c:v>5.3</c:v>
                </c:pt>
              </c:numCache>
            </c:numRef>
          </c:val>
          <c:smooth val="1"/>
        </c:ser>
        <c:ser>
          <c:idx val="3"/>
          <c:order val="2"/>
          <c:tx>
            <c:strRef>
              <c:f>'RER-annually'!$T$38</c:f>
              <c:strCache>
                <c:ptCount val="1"/>
                <c:pt idx="0">
                  <c:v>scenario 2 (moderate shock)</c:v>
                </c:pt>
              </c:strCache>
            </c:strRef>
          </c:tx>
          <c:spPr>
            <a:ln w="38100">
              <a:solidFill>
                <a:schemeClr val="accent3">
                  <a:lumMod val="75000"/>
                </a:schemeClr>
              </a:solidFill>
              <a:prstDash val="dash"/>
            </a:ln>
          </c:spPr>
          <c:marker>
            <c:symbol val="none"/>
          </c:marker>
          <c:cat>
            <c:numRef>
              <c:f>'RER-annually'!$Q$39:$Q$44</c:f>
              <c:numCache>
                <c:formatCode>General</c:formatCode>
                <c:ptCount val="6"/>
                <c:pt idx="0">
                  <c:v>2007</c:v>
                </c:pt>
                <c:pt idx="1">
                  <c:v>2008</c:v>
                </c:pt>
                <c:pt idx="2">
                  <c:v>2009</c:v>
                </c:pt>
                <c:pt idx="3">
                  <c:v>2010</c:v>
                </c:pt>
                <c:pt idx="4">
                  <c:v>2011</c:v>
                </c:pt>
                <c:pt idx="5">
                  <c:v>2012</c:v>
                </c:pt>
              </c:numCache>
            </c:numRef>
          </c:cat>
          <c:val>
            <c:numRef>
              <c:f>'RER-annually'!$T$39:$T$44</c:f>
              <c:numCache>
                <c:formatCode>General</c:formatCode>
                <c:ptCount val="6"/>
                <c:pt idx="3" formatCode="0.0">
                  <c:v>2.9538567277952881</c:v>
                </c:pt>
                <c:pt idx="4" formatCode="0.0">
                  <c:v>5</c:v>
                </c:pt>
                <c:pt idx="5" formatCode="0.0">
                  <c:v>3</c:v>
                </c:pt>
              </c:numCache>
            </c:numRef>
          </c:val>
          <c:smooth val="1"/>
        </c:ser>
        <c:ser>
          <c:idx val="2"/>
          <c:order val="3"/>
          <c:tx>
            <c:strRef>
              <c:f>'RER-annually'!$U$38</c:f>
              <c:strCache>
                <c:ptCount val="1"/>
                <c:pt idx="0">
                  <c:v>scenario 3 (severe shock)</c:v>
                </c:pt>
              </c:strCache>
            </c:strRef>
          </c:tx>
          <c:spPr>
            <a:ln w="38100">
              <a:solidFill>
                <a:schemeClr val="accent4">
                  <a:lumMod val="75000"/>
                </a:schemeClr>
              </a:solidFill>
              <a:prstDash val="sysDot"/>
            </a:ln>
          </c:spPr>
          <c:marker>
            <c:symbol val="none"/>
          </c:marker>
          <c:dLbls>
            <c:dLbl>
              <c:idx val="4"/>
              <c:layout>
                <c:manualLayout>
                  <c:x val="-2.1052631578947375E-2"/>
                  <c:y val="6.6912877370078061E-2"/>
                </c:manualLayout>
              </c:layout>
              <c:showVal val="1"/>
            </c:dLbl>
            <c:dLbl>
              <c:idx val="5"/>
              <c:layout>
                <c:manualLayout>
                  <c:x val="-6.3157894736842232E-2"/>
                  <c:y val="6.6912877370078061E-2"/>
                </c:manualLayout>
              </c:layout>
              <c:showVal val="1"/>
            </c:dLbl>
            <c:showVal val="1"/>
          </c:dLbls>
          <c:cat>
            <c:numRef>
              <c:f>'RER-annually'!$Q$39:$Q$44</c:f>
              <c:numCache>
                <c:formatCode>General</c:formatCode>
                <c:ptCount val="6"/>
                <c:pt idx="0">
                  <c:v>2007</c:v>
                </c:pt>
                <c:pt idx="1">
                  <c:v>2008</c:v>
                </c:pt>
                <c:pt idx="2">
                  <c:v>2009</c:v>
                </c:pt>
                <c:pt idx="3">
                  <c:v>2010</c:v>
                </c:pt>
                <c:pt idx="4">
                  <c:v>2011</c:v>
                </c:pt>
                <c:pt idx="5">
                  <c:v>2012</c:v>
                </c:pt>
              </c:numCache>
            </c:numRef>
          </c:cat>
          <c:val>
            <c:numRef>
              <c:f>'RER-annually'!$U$39:$U$44</c:f>
              <c:numCache>
                <c:formatCode>General</c:formatCode>
                <c:ptCount val="6"/>
                <c:pt idx="3" formatCode="0.0">
                  <c:v>2.9538567277952881</c:v>
                </c:pt>
                <c:pt idx="4" formatCode="0.0">
                  <c:v>4.5999999999999996</c:v>
                </c:pt>
                <c:pt idx="5" formatCode="0.0">
                  <c:v>0.30000000000000021</c:v>
                </c:pt>
              </c:numCache>
            </c:numRef>
          </c:val>
          <c:smooth val="1"/>
        </c:ser>
        <c:marker val="1"/>
        <c:axId val="172526592"/>
        <c:axId val="172548864"/>
      </c:lineChart>
      <c:dateAx>
        <c:axId val="172526592"/>
        <c:scaling>
          <c:orientation val="minMax"/>
        </c:scaling>
        <c:axPos val="b"/>
        <c:minorGridlines/>
        <c:numFmt formatCode="General" sourceLinked="1"/>
        <c:tickLblPos val="low"/>
        <c:txPr>
          <a:bodyPr rot="0"/>
          <a:lstStyle/>
          <a:p>
            <a:pPr>
              <a:defRPr/>
            </a:pPr>
            <a:endParaRPr lang="en-US"/>
          </a:p>
        </c:txPr>
        <c:crossAx val="172548864"/>
        <c:crosses val="autoZero"/>
        <c:lblOffset val="100"/>
        <c:baseTimeUnit val="days"/>
        <c:majorUnit val="1"/>
      </c:dateAx>
      <c:valAx>
        <c:axId val="172548864"/>
        <c:scaling>
          <c:orientation val="minMax"/>
          <c:max val="15"/>
          <c:min val="-5"/>
        </c:scaling>
        <c:axPos val="l"/>
        <c:majorGridlines>
          <c:spPr>
            <a:ln>
              <a:prstDash val="sysDot"/>
            </a:ln>
          </c:spPr>
        </c:majorGridlines>
        <c:numFmt formatCode="#,##0" sourceLinked="0"/>
        <c:tickLblPos val="nextTo"/>
        <c:crossAx val="172526592"/>
        <c:crosses val="autoZero"/>
        <c:crossBetween val="midCat"/>
      </c:valAx>
    </c:plotArea>
    <c:legend>
      <c:legendPos val="b"/>
      <c:layout>
        <c:manualLayout>
          <c:xMode val="edge"/>
          <c:yMode val="edge"/>
          <c:x val="5.0000015813281923E-2"/>
          <c:y val="0.84523536619363604"/>
          <c:w val="0.89999996837343665"/>
          <c:h val="0.13820722359391843"/>
        </c:manualLayout>
      </c:layout>
    </c:legend>
    <c:plotVisOnly val="1"/>
  </c:chart>
  <c:txPr>
    <a:bodyPr/>
    <a:lstStyle/>
    <a:p>
      <a:pPr>
        <a:defRPr sz="1800">
          <a:latin typeface="Times New Roman" pitchFamily="18" charset="0"/>
          <a:cs typeface="Times New Roman" pitchFamily="18"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4283" cy="496274"/>
          </a:xfrm>
          <a:prstGeom prst="rect">
            <a:avLst/>
          </a:prstGeom>
        </p:spPr>
        <p:txBody>
          <a:bodyPr vert="horz" lIns="91412" tIns="45706" rIns="91412" bIns="45706" rtlCol="0"/>
          <a:lstStyle>
            <a:lvl1pPr algn="l">
              <a:defRPr sz="1200"/>
            </a:lvl1pPr>
          </a:lstStyle>
          <a:p>
            <a:pPr>
              <a:defRPr/>
            </a:pPr>
            <a:endParaRPr lang="en-US"/>
          </a:p>
        </p:txBody>
      </p:sp>
      <p:sp>
        <p:nvSpPr>
          <p:cNvPr id="3" name="Date Placeholder 2"/>
          <p:cNvSpPr>
            <a:spLocks noGrp="1"/>
          </p:cNvSpPr>
          <p:nvPr>
            <p:ph type="dt" sz="quarter" idx="1"/>
          </p:nvPr>
        </p:nvSpPr>
        <p:spPr>
          <a:xfrm>
            <a:off x="3848647" y="3"/>
            <a:ext cx="2944283" cy="496274"/>
          </a:xfrm>
          <a:prstGeom prst="rect">
            <a:avLst/>
          </a:prstGeom>
        </p:spPr>
        <p:txBody>
          <a:bodyPr vert="horz" lIns="91412" tIns="45706" rIns="91412" bIns="45706" rtlCol="0"/>
          <a:lstStyle>
            <a:lvl1pPr algn="r">
              <a:defRPr sz="1200"/>
            </a:lvl1pPr>
          </a:lstStyle>
          <a:p>
            <a:pPr>
              <a:defRPr/>
            </a:pPr>
            <a:fld id="{19C6E214-5732-4B7B-A5BD-85679E5A4B85}" type="datetimeFigureOut">
              <a:rPr lang="en-US"/>
              <a:pPr>
                <a:defRPr/>
              </a:pPr>
              <a:t>9/14/2011</a:t>
            </a:fld>
            <a:endParaRPr lang="en-US"/>
          </a:p>
        </p:txBody>
      </p:sp>
      <p:sp>
        <p:nvSpPr>
          <p:cNvPr id="4" name="Footer Placeholder 3"/>
          <p:cNvSpPr>
            <a:spLocks noGrp="1"/>
          </p:cNvSpPr>
          <p:nvPr>
            <p:ph type="ftr" sz="quarter" idx="2"/>
          </p:nvPr>
        </p:nvSpPr>
        <p:spPr>
          <a:xfrm>
            <a:off x="2" y="9420735"/>
            <a:ext cx="2944283" cy="496274"/>
          </a:xfrm>
          <a:prstGeom prst="rect">
            <a:avLst/>
          </a:prstGeom>
        </p:spPr>
        <p:txBody>
          <a:bodyPr vert="horz" lIns="91412" tIns="45706" rIns="91412" bIns="4570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48647" y="9420735"/>
            <a:ext cx="2944283" cy="496274"/>
          </a:xfrm>
          <a:prstGeom prst="rect">
            <a:avLst/>
          </a:prstGeom>
        </p:spPr>
        <p:txBody>
          <a:bodyPr vert="horz" lIns="91412" tIns="45706" rIns="91412" bIns="45706" rtlCol="0" anchor="b"/>
          <a:lstStyle>
            <a:lvl1pPr algn="r">
              <a:defRPr sz="1200"/>
            </a:lvl1pPr>
          </a:lstStyle>
          <a:p>
            <a:pPr>
              <a:defRPr/>
            </a:pPr>
            <a:fld id="{EAC94075-6B68-40D7-AA34-6E71DEAA1E3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4283" cy="496274"/>
          </a:xfrm>
          <a:prstGeom prst="rect">
            <a:avLst/>
          </a:prstGeom>
        </p:spPr>
        <p:txBody>
          <a:bodyPr vert="horz" lIns="91412" tIns="45706" rIns="91412" bIns="45706"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48647" y="3"/>
            <a:ext cx="2944283" cy="496274"/>
          </a:xfrm>
          <a:prstGeom prst="rect">
            <a:avLst/>
          </a:prstGeom>
        </p:spPr>
        <p:txBody>
          <a:bodyPr vert="horz" lIns="91412" tIns="45706" rIns="91412" bIns="45706" rtlCol="0"/>
          <a:lstStyle>
            <a:lvl1pPr algn="r">
              <a:defRPr sz="1200">
                <a:latin typeface="Arial" charset="0"/>
              </a:defRPr>
            </a:lvl1pPr>
          </a:lstStyle>
          <a:p>
            <a:pPr>
              <a:defRPr/>
            </a:pPr>
            <a:fld id="{2252DE6D-6692-4217-9C74-38F51BB39C64}" type="datetimeFigureOut">
              <a:rPr lang="en-US"/>
              <a:pPr>
                <a:defRPr/>
              </a:pPr>
              <a:t>9/14/2011</a:t>
            </a:fld>
            <a:endParaRPr lang="en-US"/>
          </a:p>
        </p:txBody>
      </p:sp>
      <p:sp>
        <p:nvSpPr>
          <p:cNvPr id="4" name="Slide Image Placeholder 3"/>
          <p:cNvSpPr>
            <a:spLocks noGrp="1" noRot="1" noChangeAspect="1"/>
          </p:cNvSpPr>
          <p:nvPr>
            <p:ph type="sldImg" idx="2"/>
          </p:nvPr>
        </p:nvSpPr>
        <p:spPr>
          <a:xfrm>
            <a:off x="917575" y="742950"/>
            <a:ext cx="4960938" cy="3719513"/>
          </a:xfrm>
          <a:prstGeom prst="rect">
            <a:avLst/>
          </a:prstGeom>
          <a:noFill/>
          <a:ln w="12700">
            <a:solidFill>
              <a:prstClr val="black"/>
            </a:solidFill>
          </a:ln>
        </p:spPr>
        <p:txBody>
          <a:bodyPr vert="horz" lIns="91412" tIns="45706" rIns="91412" bIns="45706" rtlCol="0" anchor="ctr"/>
          <a:lstStyle/>
          <a:p>
            <a:pPr lvl="0"/>
            <a:endParaRPr lang="en-US" noProof="0" smtClean="0"/>
          </a:p>
        </p:txBody>
      </p:sp>
      <p:sp>
        <p:nvSpPr>
          <p:cNvPr id="5" name="Notes Placeholder 4"/>
          <p:cNvSpPr>
            <a:spLocks noGrp="1"/>
          </p:cNvSpPr>
          <p:nvPr>
            <p:ph type="body" sz="quarter" idx="3"/>
          </p:nvPr>
        </p:nvSpPr>
        <p:spPr>
          <a:xfrm>
            <a:off x="679450" y="4712061"/>
            <a:ext cx="5435600" cy="4463077"/>
          </a:xfrm>
          <a:prstGeom prst="rect">
            <a:avLst/>
          </a:prstGeom>
        </p:spPr>
        <p:txBody>
          <a:bodyPr vert="horz" lIns="91412" tIns="45706" rIns="91412" bIns="4570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9420735"/>
            <a:ext cx="2944283" cy="496274"/>
          </a:xfrm>
          <a:prstGeom prst="rect">
            <a:avLst/>
          </a:prstGeom>
        </p:spPr>
        <p:txBody>
          <a:bodyPr vert="horz" lIns="91412" tIns="45706" rIns="91412" bIns="45706"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48647" y="9420735"/>
            <a:ext cx="2944283" cy="496274"/>
          </a:xfrm>
          <a:prstGeom prst="rect">
            <a:avLst/>
          </a:prstGeom>
        </p:spPr>
        <p:txBody>
          <a:bodyPr vert="horz" lIns="91412" tIns="45706" rIns="91412" bIns="45706" rtlCol="0" anchor="b"/>
          <a:lstStyle>
            <a:lvl1pPr algn="r">
              <a:defRPr sz="1200">
                <a:latin typeface="Arial" charset="0"/>
              </a:defRPr>
            </a:lvl1pPr>
          </a:lstStyle>
          <a:p>
            <a:pPr>
              <a:defRPr/>
            </a:pPr>
            <a:fld id="{278CF561-E6B1-47D1-83A0-9F9B4F4938B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09475"/>
            <a:fld id="{E91B61C6-46FF-41C2-BCC2-D64C32C83A7C}" type="slidenum">
              <a:rPr lang="en-US" smtClean="0"/>
              <a:pPr defTabSz="909475"/>
              <a:t>2</a:t>
            </a:fld>
            <a:endParaRPr lang="en-US" dirty="0"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E84402-FB7C-489D-8EBA-24EE0B5E1F87}" type="slidenum">
              <a:rPr lang="en-US" smtClean="0"/>
              <a:pPr/>
              <a:t>22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A2AAF7-2CFD-47A5-81F1-791C259E9A9A}" type="slidenum">
              <a:rPr lang="en-US" smtClean="0"/>
              <a:pPr/>
              <a:t>23</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The sharply rising uncertainties in the global economy call for thinking through alternative scenarios and their implications for the Russian economy. We explored two, mainly illustrative scenario, to underscore the vulnerability of the Russian economy to a new drop in global and oil demand and emphasize the need for smart medium-term fiscal adjustment that includes significant improvements in the effectiveness of public spending and better targeting of the social programs. </a:t>
            </a:r>
          </a:p>
          <a:p>
            <a:endParaRPr lang="en-US" dirty="0"/>
          </a:p>
        </p:txBody>
      </p:sp>
      <p:sp>
        <p:nvSpPr>
          <p:cNvPr id="4" name="Slide Number Placeholder 3"/>
          <p:cNvSpPr>
            <a:spLocks noGrp="1"/>
          </p:cNvSpPr>
          <p:nvPr>
            <p:ph type="sldNum" sz="quarter" idx="10"/>
          </p:nvPr>
        </p:nvSpPr>
        <p:spPr/>
        <p:txBody>
          <a:bodyPr/>
          <a:lstStyle/>
          <a:p>
            <a:pPr>
              <a:defRPr/>
            </a:pPr>
            <a:fld id="{278CF561-E6B1-47D1-83A0-9F9B4F4938B5}" type="slidenum">
              <a:rPr lang="en-US" smtClean="0"/>
              <a:pPr>
                <a:defRPr/>
              </a:pPr>
              <a:t>25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09475"/>
            <a:fld id="{0A4603B8-42B8-4870-A156-5325CFCF3BF6}" type="slidenum">
              <a:rPr lang="en-US" smtClean="0"/>
              <a:pPr defTabSz="909475"/>
              <a:t>32</a:t>
            </a:fld>
            <a:endParaRPr lang="en-US" dirty="0" smtClean="0"/>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09475"/>
            <a:fld id="{2D492EFB-339D-4262-BCAB-0F106E83293D}" type="slidenum">
              <a:rPr lang="ko-KR" altLang="en-US" smtClean="0"/>
              <a:pPr defTabSz="909475"/>
              <a:t>3</a:t>
            </a:fld>
            <a:endParaRPr lang="en-US" altLang="ko-K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09475"/>
            <a:fld id="{5BB482DA-AD14-489B-8C59-20335B8E56C5}" type="slidenum">
              <a:rPr lang="ko-KR" altLang="en-US" smtClean="0"/>
              <a:pPr defTabSz="909475"/>
              <a:t>4</a:t>
            </a:fld>
            <a:endParaRPr lang="en-US" altLang="ko-K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09475"/>
            <a:fld id="{DA8DD0A7-F1A4-4CB7-96A9-80267028659E}" type="slidenum">
              <a:rPr lang="en-US" smtClean="0"/>
              <a:pPr defTabSz="909475"/>
              <a:t>8</a:t>
            </a:fld>
            <a:endParaRPr lang="en-US" dirty="0" smtClean="0"/>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3798" indent="-223798" eaLnBrk="1" hangingPunct="1">
              <a:spcBef>
                <a:spcPct val="0"/>
              </a:spcBef>
            </a:pPr>
            <a:endParaRPr lang="ru-RU" sz="10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09475"/>
            <a:fld id="{01DF2B00-DA9A-4ECF-AAE6-03346F5FA72D}" type="slidenum">
              <a:rPr lang="en-US" smtClean="0"/>
              <a:pPr defTabSz="909475"/>
              <a:t>9</a:t>
            </a:fld>
            <a:endParaRPr lang="en-US" dirty="0"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09475"/>
            <a:fld id="{782337CE-1283-46DD-959C-8F23CC5A0AE7}" type="slidenum">
              <a:rPr lang="en-US" smtClean="0"/>
              <a:pPr defTabSz="909475"/>
              <a:t>11</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overnight auction-based repo rate was lowered a</a:t>
            </a:r>
          </a:p>
          <a:p>
            <a:r>
              <a:rPr lang="en-US" dirty="0" smtClean="0"/>
              <a:t>quarter-point to 5.25 percent, the first cut since last May, and</a:t>
            </a:r>
          </a:p>
          <a:p>
            <a:r>
              <a:rPr lang="en-US" dirty="0" smtClean="0"/>
              <a:t>the overnight deposit rate was increased by the same amount to</a:t>
            </a:r>
          </a:p>
          <a:p>
            <a:r>
              <a:rPr lang="en-US" dirty="0" smtClean="0"/>
              <a:t>3.75 percent</a:t>
            </a:r>
            <a:endParaRPr lang="en-US" dirty="0"/>
          </a:p>
        </p:txBody>
      </p:sp>
      <p:sp>
        <p:nvSpPr>
          <p:cNvPr id="4" name="Slide Number Placeholder 3"/>
          <p:cNvSpPr>
            <a:spLocks noGrp="1"/>
          </p:cNvSpPr>
          <p:nvPr>
            <p:ph type="sldNum" sz="quarter" idx="10"/>
          </p:nvPr>
        </p:nvSpPr>
        <p:spPr/>
        <p:txBody>
          <a:bodyPr/>
          <a:lstStyle/>
          <a:p>
            <a:pPr>
              <a:defRPr/>
            </a:pPr>
            <a:fld id="{278CF561-E6B1-47D1-83A0-9F9B4F4938B5}" type="slidenum">
              <a:rPr lang="en-US" smtClean="0"/>
              <a:pPr>
                <a:defRPr/>
              </a:pPr>
              <a:t>16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8CF561-E6B1-47D1-83A0-9F9B4F4938B5}" type="slidenum">
              <a:rPr lang="en-US" smtClean="0"/>
              <a:pPr>
                <a:defRPr/>
              </a:pPr>
              <a:t>19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09475"/>
            <a:fld id="{967E8E59-8CC0-4437-9D2C-7F732248E8B1}" type="slidenum">
              <a:rPr lang="en-US" smtClean="0"/>
              <a:pPr defTabSz="909475"/>
              <a:t>20</a:t>
            </a:fld>
            <a:endParaRPr lang="en-US" dirty="0"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4343400" y="5638800"/>
            <a:ext cx="2971800" cy="366713"/>
          </a:xfrm>
          <a:prstGeom prst="rect">
            <a:avLst/>
          </a:prstGeom>
          <a:noFill/>
          <a:ln w="9525">
            <a:noFill/>
            <a:miter lim="800000"/>
            <a:headEnd/>
            <a:tailEnd/>
          </a:ln>
          <a:effectLst/>
        </p:spPr>
        <p:txBody>
          <a:bodyPr>
            <a:spAutoFit/>
          </a:bodyPr>
          <a:lstStyle/>
          <a:p>
            <a:pPr algn="l">
              <a:spcBef>
                <a:spcPct val="50000"/>
              </a:spcBef>
              <a:defRPr/>
            </a:pPr>
            <a:endParaRPr lang="en-US" sz="1800">
              <a:solidFill>
                <a:schemeClr val="tx1"/>
              </a:solidFill>
            </a:endParaRPr>
          </a:p>
        </p:txBody>
      </p:sp>
      <p:sp>
        <p:nvSpPr>
          <p:cNvPr id="7170" name="Rectangle 2"/>
          <p:cNvSpPr>
            <a:spLocks noGrp="1" noChangeArrowheads="1"/>
          </p:cNvSpPr>
          <p:nvPr>
            <p:ph type="ctrTitle"/>
          </p:nvPr>
        </p:nvSpPr>
        <p:spPr>
          <a:xfrm>
            <a:off x="4343400" y="533400"/>
            <a:ext cx="4648200" cy="2895600"/>
          </a:xfrm>
        </p:spPr>
        <p:txBody>
          <a:bodyPr/>
          <a:lstStyle>
            <a:lvl1pPr algn="l">
              <a:defRPr sz="2800"/>
            </a:lvl1pPr>
          </a:lstStyle>
          <a:p>
            <a:r>
              <a:rPr lang="en-US"/>
              <a:t>Click to edit Master title style</a:t>
            </a:r>
          </a:p>
        </p:txBody>
      </p:sp>
      <p:sp>
        <p:nvSpPr>
          <p:cNvPr id="7171" name="Rectangle 3"/>
          <p:cNvSpPr>
            <a:spLocks noGrp="1" noChangeArrowheads="1"/>
          </p:cNvSpPr>
          <p:nvPr>
            <p:ph type="subTitle" idx="1"/>
          </p:nvPr>
        </p:nvSpPr>
        <p:spPr>
          <a:xfrm>
            <a:off x="4343400" y="3657600"/>
            <a:ext cx="4648200" cy="1752600"/>
          </a:xfrm>
        </p:spPr>
        <p:txBody>
          <a:bodyPr/>
          <a:lstStyle>
            <a:lvl1pPr marL="0" indent="0">
              <a:buFontTx/>
              <a:buNone/>
              <a:defRPr sz="20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96E363-0569-4DCD-8646-37AE8F0D1B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152400"/>
            <a:ext cx="18288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152400"/>
            <a:ext cx="53340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3D519F-8D40-421C-853E-8AA96C2391F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53285" y="498662"/>
            <a:ext cx="7062932" cy="836239"/>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453285" y="2015659"/>
            <a:ext cx="7062932" cy="3790390"/>
          </a:xfrm>
        </p:spPr>
        <p:txBody>
          <a:bodyPr/>
          <a:lstStyle/>
          <a:p>
            <a:pPr lvl="0"/>
            <a:endParaRPr lang="en-US" noProof="0" dirty="0" smtClean="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3152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600200" y="1600200"/>
            <a:ext cx="7315200" cy="46482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61B9E1-E027-40D3-8CD0-EF7975886D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90D827-511F-4A96-81B2-8DFE5DAB97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082447-3649-4CD3-9513-1D70FFF1130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81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600200"/>
            <a:ext cx="3581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FA858B-1254-443E-B7F4-CAC6130607C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349226F-81A8-4649-8928-64E5A05207D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B1DF876-AFC5-4FA8-857D-EFA8AB9F5FD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288729-CE0C-4778-9D67-E800DC79EF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174CBF-C5ED-49FA-B96D-455E23E04DF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653A0E-3240-43AF-9618-1A81323F46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00200" y="152400"/>
            <a:ext cx="7315200"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600200" y="1600200"/>
            <a:ext cx="7315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00200" y="6324600"/>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solidFill>
                  <a:schemeClr val="bg2"/>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419600" y="6324600"/>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solidFill>
                  <a:schemeClr val="bg2"/>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7543800" y="6324600"/>
            <a:ext cx="1371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bg2"/>
                </a:solidFill>
                <a:latin typeface="Arial" charset="0"/>
              </a:defRPr>
            </a:lvl1pPr>
          </a:lstStyle>
          <a:p>
            <a:pPr>
              <a:defRPr/>
            </a:pPr>
            <a:fld id="{195906BE-FDB5-4405-BE24-49BA66B018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1"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2" r:id="rId12"/>
    <p:sldLayoutId id="2147483810" r:id="rId13"/>
  </p:sldLayoutIdLst>
  <p:txStyles>
    <p:titleStyle>
      <a:lvl1pPr algn="r" rtl="0" eaLnBrk="0" fontAlgn="base" hangingPunct="0">
        <a:spcBef>
          <a:spcPct val="0"/>
        </a:spcBef>
        <a:spcAft>
          <a:spcPct val="0"/>
        </a:spcAft>
        <a:defRPr sz="2400" b="1">
          <a:solidFill>
            <a:srgbClr val="003366"/>
          </a:solidFill>
          <a:latin typeface="+mj-lt"/>
          <a:ea typeface="+mj-ea"/>
          <a:cs typeface="+mj-cs"/>
        </a:defRPr>
      </a:lvl1pPr>
      <a:lvl2pPr algn="r" rtl="0" eaLnBrk="0" fontAlgn="base" hangingPunct="0">
        <a:spcBef>
          <a:spcPct val="0"/>
        </a:spcBef>
        <a:spcAft>
          <a:spcPct val="0"/>
        </a:spcAft>
        <a:defRPr sz="2400" b="1">
          <a:solidFill>
            <a:srgbClr val="003366"/>
          </a:solidFill>
          <a:latin typeface="Arial" charset="0"/>
        </a:defRPr>
      </a:lvl2pPr>
      <a:lvl3pPr algn="r" rtl="0" eaLnBrk="0" fontAlgn="base" hangingPunct="0">
        <a:spcBef>
          <a:spcPct val="0"/>
        </a:spcBef>
        <a:spcAft>
          <a:spcPct val="0"/>
        </a:spcAft>
        <a:defRPr sz="2400" b="1">
          <a:solidFill>
            <a:srgbClr val="003366"/>
          </a:solidFill>
          <a:latin typeface="Arial" charset="0"/>
        </a:defRPr>
      </a:lvl3pPr>
      <a:lvl4pPr algn="r" rtl="0" eaLnBrk="0" fontAlgn="base" hangingPunct="0">
        <a:spcBef>
          <a:spcPct val="0"/>
        </a:spcBef>
        <a:spcAft>
          <a:spcPct val="0"/>
        </a:spcAft>
        <a:defRPr sz="2400" b="1">
          <a:solidFill>
            <a:srgbClr val="003366"/>
          </a:solidFill>
          <a:latin typeface="Arial" charset="0"/>
        </a:defRPr>
      </a:lvl4pPr>
      <a:lvl5pPr algn="r" rtl="0" eaLnBrk="0" fontAlgn="base" hangingPunct="0">
        <a:spcBef>
          <a:spcPct val="0"/>
        </a:spcBef>
        <a:spcAft>
          <a:spcPct val="0"/>
        </a:spcAft>
        <a:defRPr sz="2400" b="1">
          <a:solidFill>
            <a:srgbClr val="003366"/>
          </a:solidFill>
          <a:latin typeface="Arial" charset="0"/>
        </a:defRPr>
      </a:lvl5pPr>
      <a:lvl6pPr marL="457200" algn="r" rtl="0" fontAlgn="base">
        <a:spcBef>
          <a:spcPct val="0"/>
        </a:spcBef>
        <a:spcAft>
          <a:spcPct val="0"/>
        </a:spcAft>
        <a:defRPr sz="2400" b="1">
          <a:solidFill>
            <a:srgbClr val="003366"/>
          </a:solidFill>
          <a:latin typeface="Arial" charset="0"/>
        </a:defRPr>
      </a:lvl6pPr>
      <a:lvl7pPr marL="914400" algn="r" rtl="0" fontAlgn="base">
        <a:spcBef>
          <a:spcPct val="0"/>
        </a:spcBef>
        <a:spcAft>
          <a:spcPct val="0"/>
        </a:spcAft>
        <a:defRPr sz="2400" b="1">
          <a:solidFill>
            <a:srgbClr val="003366"/>
          </a:solidFill>
          <a:latin typeface="Arial" charset="0"/>
        </a:defRPr>
      </a:lvl7pPr>
      <a:lvl8pPr marL="1371600" algn="r" rtl="0" fontAlgn="base">
        <a:spcBef>
          <a:spcPct val="0"/>
        </a:spcBef>
        <a:spcAft>
          <a:spcPct val="0"/>
        </a:spcAft>
        <a:defRPr sz="2400" b="1">
          <a:solidFill>
            <a:srgbClr val="003366"/>
          </a:solidFill>
          <a:latin typeface="Arial" charset="0"/>
        </a:defRPr>
      </a:lvl8pPr>
      <a:lvl9pPr marL="1828800" algn="r" rtl="0" fontAlgn="base">
        <a:spcBef>
          <a:spcPct val="0"/>
        </a:spcBef>
        <a:spcAft>
          <a:spcPct val="0"/>
        </a:spcAft>
        <a:defRPr sz="2400" b="1">
          <a:solidFill>
            <a:srgbClr val="003366"/>
          </a:solidFill>
          <a:latin typeface="Arial" charset="0"/>
        </a:defRPr>
      </a:lvl9pPr>
    </p:titleStyle>
    <p:bodyStyle>
      <a:lvl1pPr marL="342900" indent="-342900" algn="l" rtl="0" eaLnBrk="0" fontAlgn="base" hangingPunct="0">
        <a:spcBef>
          <a:spcPct val="20000"/>
        </a:spcBef>
        <a:spcAft>
          <a:spcPct val="0"/>
        </a:spcAft>
        <a:buClr>
          <a:srgbClr val="006699"/>
        </a:buClr>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Clr>
          <a:srgbClr val="006699"/>
        </a:buClr>
        <a:buChar char="–"/>
        <a:defRPr sz="2800">
          <a:solidFill>
            <a:srgbClr val="4D4D4D"/>
          </a:solidFill>
          <a:latin typeface="+mn-lt"/>
        </a:defRPr>
      </a:lvl2pPr>
      <a:lvl3pPr marL="1143000" indent="-228600" algn="l" rtl="0" eaLnBrk="0" fontAlgn="base" hangingPunct="0">
        <a:spcBef>
          <a:spcPct val="20000"/>
        </a:spcBef>
        <a:spcAft>
          <a:spcPct val="0"/>
        </a:spcAft>
        <a:buClr>
          <a:srgbClr val="006699"/>
        </a:buClr>
        <a:buChar char="•"/>
        <a:defRPr sz="2400">
          <a:solidFill>
            <a:srgbClr val="4D4D4D"/>
          </a:solidFill>
          <a:latin typeface="+mn-lt"/>
        </a:defRPr>
      </a:lvl3pPr>
      <a:lvl4pPr marL="1600200" indent="-228600" algn="l" rtl="0" eaLnBrk="0" fontAlgn="base" hangingPunct="0">
        <a:spcBef>
          <a:spcPct val="20000"/>
        </a:spcBef>
        <a:spcAft>
          <a:spcPct val="0"/>
        </a:spcAft>
        <a:buClr>
          <a:srgbClr val="006699"/>
        </a:buClr>
        <a:buChar char="–"/>
        <a:defRPr sz="2000">
          <a:solidFill>
            <a:srgbClr val="4D4D4D"/>
          </a:solidFill>
          <a:latin typeface="+mn-lt"/>
        </a:defRPr>
      </a:lvl4pPr>
      <a:lvl5pPr marL="2057400" indent="-228600" algn="l" rtl="0" eaLnBrk="0" fontAlgn="base" hangingPunct="0">
        <a:spcBef>
          <a:spcPct val="20000"/>
        </a:spcBef>
        <a:spcAft>
          <a:spcPct val="0"/>
        </a:spcAft>
        <a:buClr>
          <a:srgbClr val="006699"/>
        </a:buClr>
        <a:buChar char="»"/>
        <a:defRPr sz="2000">
          <a:solidFill>
            <a:srgbClr val="4D4D4D"/>
          </a:solidFill>
          <a:latin typeface="+mn-lt"/>
        </a:defRPr>
      </a:lvl5pPr>
      <a:lvl6pPr marL="2514600" indent="-228600" algn="l" rtl="0" fontAlgn="base">
        <a:spcBef>
          <a:spcPct val="20000"/>
        </a:spcBef>
        <a:spcAft>
          <a:spcPct val="0"/>
        </a:spcAft>
        <a:buClr>
          <a:srgbClr val="006699"/>
        </a:buClr>
        <a:buChar char="»"/>
        <a:defRPr sz="2000">
          <a:solidFill>
            <a:srgbClr val="4D4D4D"/>
          </a:solidFill>
          <a:latin typeface="+mn-lt"/>
        </a:defRPr>
      </a:lvl6pPr>
      <a:lvl7pPr marL="2971800" indent="-228600" algn="l" rtl="0" fontAlgn="base">
        <a:spcBef>
          <a:spcPct val="20000"/>
        </a:spcBef>
        <a:spcAft>
          <a:spcPct val="0"/>
        </a:spcAft>
        <a:buClr>
          <a:srgbClr val="006699"/>
        </a:buClr>
        <a:buChar char="»"/>
        <a:defRPr sz="2000">
          <a:solidFill>
            <a:srgbClr val="4D4D4D"/>
          </a:solidFill>
          <a:latin typeface="+mn-lt"/>
        </a:defRPr>
      </a:lvl7pPr>
      <a:lvl8pPr marL="3429000" indent="-228600" algn="l" rtl="0" fontAlgn="base">
        <a:spcBef>
          <a:spcPct val="20000"/>
        </a:spcBef>
        <a:spcAft>
          <a:spcPct val="0"/>
        </a:spcAft>
        <a:buClr>
          <a:srgbClr val="006699"/>
        </a:buClr>
        <a:buChar char="»"/>
        <a:defRPr sz="2000">
          <a:solidFill>
            <a:srgbClr val="4D4D4D"/>
          </a:solidFill>
          <a:latin typeface="+mn-lt"/>
        </a:defRPr>
      </a:lvl8pPr>
      <a:lvl9pPr marL="3886200" indent="-228600" algn="l" rtl="0" fontAlgn="base">
        <a:spcBef>
          <a:spcPct val="20000"/>
        </a:spcBef>
        <a:spcAft>
          <a:spcPct val="0"/>
        </a:spcAft>
        <a:buClr>
          <a:srgbClr val="006699"/>
        </a:buClr>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exposedplanet.com/index.php?showimage=277"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ctrTitle"/>
          </p:nvPr>
        </p:nvSpPr>
        <p:spPr>
          <a:xfrm>
            <a:off x="4114800" y="0"/>
            <a:ext cx="5029200" cy="2895600"/>
          </a:xfrm>
        </p:spPr>
        <p:txBody>
          <a:bodyPr/>
          <a:lstStyle/>
          <a:p>
            <a:pPr eaLnBrk="1" hangingPunct="1"/>
            <a:r>
              <a:rPr lang="en-US" sz="3600" dirty="0" smtClean="0"/>
              <a:t>Russian Economic Report No. 26</a:t>
            </a:r>
            <a:br>
              <a:rPr lang="en-US" sz="3600" dirty="0" smtClean="0"/>
            </a:br>
            <a:r>
              <a:rPr lang="en-US" dirty="0" smtClean="0"/>
              <a:t/>
            </a:r>
            <a:br>
              <a:rPr lang="en-US" dirty="0" smtClean="0"/>
            </a:br>
            <a:endParaRPr lang="en-US" b="0" i="1" dirty="0" smtClean="0">
              <a:solidFill>
                <a:schemeClr val="tx1"/>
              </a:solidFill>
            </a:endParaRPr>
          </a:p>
        </p:txBody>
      </p:sp>
      <p:sp>
        <p:nvSpPr>
          <p:cNvPr id="5123" name="Rectangle 3"/>
          <p:cNvSpPr>
            <a:spLocks noGrp="1" noChangeArrowheads="1"/>
          </p:cNvSpPr>
          <p:nvPr>
            <p:ph type="subTitle" idx="1"/>
          </p:nvPr>
        </p:nvSpPr>
        <p:spPr>
          <a:xfrm>
            <a:off x="3733800" y="3352800"/>
            <a:ext cx="5410200" cy="3276600"/>
          </a:xfrm>
        </p:spPr>
        <p:txBody>
          <a:bodyPr/>
          <a:lstStyle/>
          <a:p>
            <a:pPr eaLnBrk="1" hangingPunct="1"/>
            <a:endParaRPr lang="en-US" sz="2800" dirty="0" smtClean="0"/>
          </a:p>
          <a:p>
            <a:pPr eaLnBrk="1" hangingPunct="1"/>
            <a:r>
              <a:rPr lang="en-US" sz="2800" i="1" dirty="0" smtClean="0"/>
              <a:t>Zeljko Bogetic</a:t>
            </a:r>
          </a:p>
          <a:p>
            <a:pPr eaLnBrk="1" hangingPunct="1"/>
            <a:r>
              <a:rPr lang="en-US" sz="1800" i="1" dirty="0" smtClean="0"/>
              <a:t>Lead Economist and Coordinator for Economic Policy for Russia, The World Bank</a:t>
            </a:r>
            <a:endParaRPr lang="ru-RU" sz="1800" i="1" dirty="0" smtClean="0"/>
          </a:p>
          <a:p>
            <a:pPr eaLnBrk="1" hangingPunct="1"/>
            <a:r>
              <a:rPr lang="en-US" sz="2800" i="1" dirty="0" smtClean="0"/>
              <a:t>Sergei Ulatov</a:t>
            </a:r>
          </a:p>
          <a:p>
            <a:pPr eaLnBrk="1" hangingPunct="1"/>
            <a:r>
              <a:rPr lang="en-US" sz="1800" i="1" dirty="0" smtClean="0"/>
              <a:t>Resident macroeconomist, Moscow office</a:t>
            </a:r>
          </a:p>
          <a:p>
            <a:pPr eaLnBrk="1" hangingPunct="1">
              <a:spcBef>
                <a:spcPts val="1200"/>
              </a:spcBef>
            </a:pPr>
            <a:r>
              <a:rPr lang="en-US" i="1" dirty="0" smtClean="0"/>
              <a:t>September 15, 2011</a:t>
            </a:r>
          </a:p>
          <a:p>
            <a:pPr eaLnBrk="1" hangingPunct="1">
              <a:spcBef>
                <a:spcPts val="800"/>
              </a:spcBef>
            </a:pPr>
            <a:r>
              <a:rPr lang="en-US" i="1" dirty="0" smtClean="0"/>
              <a:t>Moscow</a:t>
            </a:r>
          </a:p>
          <a:p>
            <a:pPr eaLnBrk="1" hangingPunct="1"/>
            <a:endParaRPr lang="en-US" dirty="0" smtClean="0"/>
          </a:p>
          <a:p>
            <a:pPr eaLnBrk="1" hangingPunct="1"/>
            <a:endParaRPr lang="en-US" dirty="0" smtClean="0"/>
          </a:p>
        </p:txBody>
      </p:sp>
      <p:sp>
        <p:nvSpPr>
          <p:cNvPr id="4" name="TextBox 3"/>
          <p:cNvSpPr txBox="1"/>
          <p:nvPr/>
        </p:nvSpPr>
        <p:spPr>
          <a:xfrm>
            <a:off x="3886200" y="2133600"/>
            <a:ext cx="4724400" cy="707886"/>
          </a:xfrm>
          <a:prstGeom prst="rect">
            <a:avLst/>
          </a:prstGeom>
          <a:noFill/>
        </p:spPr>
        <p:txBody>
          <a:bodyPr wrap="square" rtlCol="0">
            <a:spAutoFit/>
          </a:bodyPr>
          <a:lstStyle/>
          <a:p>
            <a:pPr algn="ctr"/>
            <a:r>
              <a:rPr lang="en-US" sz="4000" b="1" i="1" dirty="0" smtClean="0">
                <a:latin typeface="Times New Roman" pitchFamily="18" charset="0"/>
                <a:cs typeface="Times New Roman" pitchFamily="18" charset="0"/>
              </a:rPr>
              <a:t>Growing Risks</a:t>
            </a:r>
            <a:endParaRPr lang="en-US" sz="40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82000" cy="838200"/>
          </a:xfrm>
        </p:spPr>
        <p:txBody>
          <a:bodyPr/>
          <a:lstStyle/>
          <a:p>
            <a:r>
              <a:rPr lang="en-US" dirty="0" smtClean="0"/>
              <a:t>Net capital outflows remained large in H1 2011</a:t>
            </a:r>
            <a:r>
              <a:rPr lang="ru-RU" dirty="0" smtClean="0"/>
              <a:t> </a:t>
            </a:r>
            <a:r>
              <a:rPr lang="en-US" dirty="0" smtClean="0"/>
              <a:t> (albeit slowing in Q2) despite high oil prices and continued moderate growth</a:t>
            </a:r>
            <a:endParaRPr lang="en-US" dirty="0"/>
          </a:p>
        </p:txBody>
      </p:sp>
      <p:sp>
        <p:nvSpPr>
          <p:cNvPr id="4" name="Rectangle 3"/>
          <p:cNvSpPr/>
          <p:nvPr/>
        </p:nvSpPr>
        <p:spPr>
          <a:xfrm>
            <a:off x="1534776" y="6400800"/>
            <a:ext cx="3342024" cy="338554"/>
          </a:xfrm>
          <a:prstGeom prst="rect">
            <a:avLst/>
          </a:prstGeom>
        </p:spPr>
        <p:txBody>
          <a:bodyPr wrap="square">
            <a:spAutoFit/>
          </a:bodyPr>
          <a:lstStyle/>
          <a:p>
            <a:pPr algn="just" eaLnBrk="0" hangingPunct="0"/>
            <a:r>
              <a:rPr lang="en-US" sz="1600" i="1" dirty="0" smtClean="0">
                <a:solidFill>
                  <a:schemeClr val="tx1"/>
                </a:solidFill>
                <a:latin typeface="Times New Roman" pitchFamily="18" charset="0"/>
                <a:cs typeface="Times New Roman" pitchFamily="18" charset="0"/>
              </a:rPr>
              <a:t>Source: </a:t>
            </a:r>
            <a:r>
              <a:rPr lang="en-US" sz="1600" dirty="0" smtClean="0">
                <a:solidFill>
                  <a:schemeClr val="tx1"/>
                </a:solidFill>
                <a:latin typeface="Times New Roman" pitchFamily="18" charset="0"/>
                <a:cs typeface="Times New Roman" pitchFamily="18" charset="0"/>
              </a:rPr>
              <a:t>CBR, Global prospects. </a:t>
            </a:r>
            <a:endParaRPr lang="en-US" sz="1600" dirty="0">
              <a:solidFill>
                <a:schemeClr val="tx1"/>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685798" y="2438400"/>
          <a:ext cx="8229601" cy="3581400"/>
        </p:xfrm>
        <a:graphic>
          <a:graphicData uri="http://schemas.openxmlformats.org/drawingml/2006/table">
            <a:tbl>
              <a:tblPr/>
              <a:tblGrid>
                <a:gridCol w="2944109"/>
                <a:gridCol w="544660"/>
                <a:gridCol w="544660"/>
                <a:gridCol w="603542"/>
                <a:gridCol w="632983"/>
                <a:gridCol w="591275"/>
                <a:gridCol w="807994"/>
                <a:gridCol w="780189"/>
                <a:gridCol w="780189"/>
              </a:tblGrid>
              <a:tr h="895350">
                <a:tc>
                  <a:txBody>
                    <a:bodyPr/>
                    <a:lstStyle/>
                    <a:p>
                      <a:pPr marL="0" marR="0" algn="just">
                        <a:spcBef>
                          <a:spcPts val="0"/>
                        </a:spcBef>
                        <a:spcAft>
                          <a:spcPts val="0"/>
                        </a:spcAft>
                      </a:pPr>
                      <a:r>
                        <a:rPr lang="en-US" sz="1400" b="1" dirty="0">
                          <a:solidFill>
                            <a:srgbClr val="000000"/>
                          </a:solidFill>
                          <a:latin typeface="Times New Roman"/>
                          <a:ea typeface="Times New Roman"/>
                          <a:cs typeface="Times New Roman"/>
                        </a:rPr>
                        <a:t> </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2006</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2007</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2008</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2009</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2010</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H1 2010</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H1 2011</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1" dirty="0">
                          <a:solidFill>
                            <a:srgbClr val="000000"/>
                          </a:solidFill>
                          <a:latin typeface="Times New Roman"/>
                          <a:ea typeface="Times New Roman"/>
                          <a:cs typeface="Times New Roman"/>
                        </a:rPr>
                        <a:t>Q1 2001</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95350">
                <a:tc>
                  <a:txBody>
                    <a:bodyPr/>
                    <a:lstStyle/>
                    <a:p>
                      <a:pPr marL="0" marR="0" algn="just">
                        <a:spcBef>
                          <a:spcPts val="0"/>
                        </a:spcBef>
                        <a:spcAft>
                          <a:spcPts val="0"/>
                        </a:spcAft>
                      </a:pPr>
                      <a:r>
                        <a:rPr lang="en-US" sz="1800" dirty="0">
                          <a:solidFill>
                            <a:srgbClr val="000000"/>
                          </a:solidFill>
                          <a:latin typeface="Times New Roman"/>
                          <a:ea typeface="Times New Roman"/>
                          <a:cs typeface="Times New Roman"/>
                        </a:rPr>
                        <a:t>Total net capital inflows to the private sector</a:t>
                      </a:r>
                      <a:endParaRPr lang="en-US" sz="18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41.4</a:t>
                      </a:r>
                      <a:endParaRPr lang="en-US" sz="12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81.7</a:t>
                      </a:r>
                      <a:endParaRPr lang="en-US" sz="12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−133.9</a:t>
                      </a:r>
                      <a:endParaRPr lang="en-US" sz="12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−56.9</a:t>
                      </a:r>
                      <a:endParaRPr lang="en-US" sz="12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−35.3</a:t>
                      </a:r>
                      <a:endParaRPr lang="en-US" sz="12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−11.5</a:t>
                      </a:r>
                      <a:endParaRPr lang="en-US" sz="12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−31.2</a:t>
                      </a:r>
                      <a:endParaRPr lang="en-US" sz="12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−21.3</a:t>
                      </a:r>
                      <a:endParaRPr lang="en-US" sz="12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895350">
                <a:tc>
                  <a:txBody>
                    <a:bodyPr/>
                    <a:lstStyle/>
                    <a:p>
                      <a:pPr marL="0" marR="0" algn="just">
                        <a:spcBef>
                          <a:spcPts val="0"/>
                        </a:spcBef>
                        <a:spcAft>
                          <a:spcPts val="0"/>
                        </a:spcAft>
                      </a:pPr>
                      <a:r>
                        <a:rPr lang="en-US" sz="1800" dirty="0">
                          <a:solidFill>
                            <a:srgbClr val="000000"/>
                          </a:solidFill>
                          <a:latin typeface="Times New Roman"/>
                          <a:ea typeface="Times New Roman"/>
                          <a:cs typeface="Times New Roman"/>
                        </a:rPr>
                        <a:t>   Net capital inflows to the banking sector</a:t>
                      </a:r>
                      <a:endParaRPr lang="en-US" sz="18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27.5</a:t>
                      </a:r>
                      <a:endParaRPr lang="en-US" sz="12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45.8</a:t>
                      </a:r>
                      <a:endParaRPr lang="en-US" sz="12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−56.9</a:t>
                      </a:r>
                      <a:endParaRPr lang="en-US" sz="12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−31.4</a:t>
                      </a:r>
                      <a:endParaRPr lang="en-US" sz="12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15.9</a:t>
                      </a:r>
                      <a:endParaRPr lang="en-US" sz="12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7.6</a:t>
                      </a:r>
                      <a:endParaRPr lang="en-US" sz="12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−11.9</a:t>
                      </a:r>
                      <a:endParaRPr lang="en-US" sz="12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−7.7</a:t>
                      </a:r>
                      <a:endParaRPr lang="en-US" sz="12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r>
              <a:tr h="895350">
                <a:tc>
                  <a:txBody>
                    <a:bodyPr/>
                    <a:lstStyle/>
                    <a:p>
                      <a:pPr marL="0" marR="0" algn="just">
                        <a:spcBef>
                          <a:spcPts val="0"/>
                        </a:spcBef>
                        <a:spcAft>
                          <a:spcPts val="0"/>
                        </a:spcAft>
                      </a:pPr>
                      <a:r>
                        <a:rPr lang="en-US" sz="1800" dirty="0">
                          <a:solidFill>
                            <a:srgbClr val="000000"/>
                          </a:solidFill>
                          <a:latin typeface="Times New Roman"/>
                          <a:ea typeface="Times New Roman"/>
                          <a:cs typeface="Times New Roman"/>
                        </a:rPr>
                        <a:t>   Net capital inflows to the nonbanking sector</a:t>
                      </a:r>
                      <a:endParaRPr lang="en-US" sz="18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13.9</a:t>
                      </a:r>
                      <a:endParaRPr lang="en-US" sz="12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35.9</a:t>
                      </a:r>
                      <a:endParaRPr lang="en-US" sz="12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−77</a:t>
                      </a:r>
                      <a:endParaRPr lang="en-US" sz="12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−25.4</a:t>
                      </a:r>
                      <a:endParaRPr lang="en-US" sz="12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−51.2</a:t>
                      </a:r>
                      <a:endParaRPr lang="en-US" sz="12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−19.2</a:t>
                      </a:r>
                      <a:endParaRPr lang="en-US" sz="12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−19.3</a:t>
                      </a:r>
                      <a:endParaRPr lang="en-US" sz="12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solidFill>
                            <a:srgbClr val="000000"/>
                          </a:solidFill>
                          <a:latin typeface="Times New Roman"/>
                          <a:ea typeface="Times New Roman"/>
                          <a:cs typeface="Times New Roman"/>
                        </a:rPr>
                        <a:t>−13.7</a:t>
                      </a:r>
                      <a:endParaRPr lang="en-US" sz="12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29"/>
          <p:cNvSpPr>
            <a:spLocks noGrp="1" noChangeArrowheads="1"/>
          </p:cNvSpPr>
          <p:nvPr>
            <p:ph type="title"/>
          </p:nvPr>
        </p:nvSpPr>
        <p:spPr>
          <a:xfrm>
            <a:off x="533400" y="533400"/>
            <a:ext cx="8458200" cy="685800"/>
          </a:xfrm>
        </p:spPr>
        <p:txBody>
          <a:bodyPr/>
          <a:lstStyle/>
          <a:p>
            <a:pPr algn="l" eaLnBrk="1" hangingPunct="1"/>
            <a:r>
              <a:rPr lang="en-US" dirty="0" smtClean="0"/>
              <a:t>The labor market outcomes: gradually improving during the first half of </a:t>
            </a:r>
            <a:r>
              <a:rPr lang="en-US" dirty="0" smtClean="0"/>
              <a:t>2011; </a:t>
            </a:r>
            <a:r>
              <a:rPr lang="en-US" dirty="0" smtClean="0"/>
              <a:t>Unemployment in July 6.5%</a:t>
            </a:r>
            <a:endParaRPr lang="en-US" i="1" dirty="0" smtClean="0"/>
          </a:p>
        </p:txBody>
      </p:sp>
      <p:sp>
        <p:nvSpPr>
          <p:cNvPr id="17413" name="Rectangle 7"/>
          <p:cNvSpPr>
            <a:spLocks noChangeArrowheads="1"/>
          </p:cNvSpPr>
          <p:nvPr/>
        </p:nvSpPr>
        <p:spPr bwMode="auto">
          <a:xfrm>
            <a:off x="1088381" y="6288615"/>
            <a:ext cx="5083819" cy="492443"/>
          </a:xfrm>
          <a:prstGeom prst="rect">
            <a:avLst/>
          </a:prstGeom>
          <a:noFill/>
          <a:ln w="9525" algn="ctr">
            <a:noFill/>
            <a:miter lim="800000"/>
            <a:headEnd/>
            <a:tailEnd/>
          </a:ln>
        </p:spPr>
        <p:txBody>
          <a:bodyPr wrap="square" anchor="ctr">
            <a:spAutoFit/>
          </a:bodyPr>
          <a:lstStyle/>
          <a:p>
            <a:pPr algn="just" eaLnBrk="0" hangingPunct="0"/>
            <a:r>
              <a:rPr lang="en-US" i="1" dirty="0">
                <a:latin typeface="Calibri" pitchFamily="34" charset="0"/>
                <a:cs typeface="Times New Roman" pitchFamily="18" charset="0"/>
              </a:rPr>
              <a:t>  </a:t>
            </a:r>
            <a:r>
              <a:rPr lang="en-US" sz="1400" i="1" dirty="0" smtClean="0"/>
              <a:t>Sources: </a:t>
            </a:r>
            <a:r>
              <a:rPr lang="en-US" sz="1400" dirty="0" smtClean="0"/>
              <a:t>Rosstat; World Bank staff estimates.</a:t>
            </a:r>
            <a:endParaRPr lang="en-US" sz="1400" dirty="0" smtClean="0">
              <a:cs typeface="Times New Roman" pitchFamily="18" charset="0"/>
            </a:endParaRPr>
          </a:p>
          <a:p>
            <a:pPr algn="just" eaLnBrk="0" hangingPunct="0"/>
            <a:endParaRPr lang="en-US" dirty="0"/>
          </a:p>
        </p:txBody>
      </p:sp>
      <p:pic>
        <p:nvPicPr>
          <p:cNvPr id="6" name="Picture 5"/>
          <p:cNvPicPr/>
          <p:nvPr/>
        </p:nvPicPr>
        <p:blipFill>
          <a:blip r:embed="rId3" cstate="print"/>
          <a:srcRect/>
          <a:stretch>
            <a:fillRect/>
          </a:stretch>
        </p:blipFill>
        <p:spPr bwMode="auto">
          <a:xfrm>
            <a:off x="914400" y="1219200"/>
            <a:ext cx="73914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305800" cy="838200"/>
          </a:xfrm>
        </p:spPr>
        <p:txBody>
          <a:bodyPr/>
          <a:lstStyle/>
          <a:p>
            <a:r>
              <a:rPr lang="en-US" dirty="0" smtClean="0"/>
              <a:t>And vacancies have been growing steadily since December 2010, especially in manufacturing and finance</a:t>
            </a:r>
            <a:endParaRPr lang="sr-Latn-CS" dirty="0"/>
          </a:p>
        </p:txBody>
      </p:sp>
      <p:pic>
        <p:nvPicPr>
          <p:cNvPr id="4" name="Table Placeholder 3"/>
          <p:cNvPicPr>
            <a:picLocks noGrp="1"/>
          </p:cNvPicPr>
          <p:nvPr>
            <p:ph type="tbl" idx="1"/>
          </p:nvPr>
        </p:nvPicPr>
        <p:blipFill>
          <a:blip r:embed="rId2" cstate="print"/>
          <a:srcRect/>
          <a:stretch>
            <a:fillRect/>
          </a:stretch>
        </p:blipFill>
        <p:spPr bwMode="auto">
          <a:xfrm>
            <a:off x="914400" y="1524000"/>
            <a:ext cx="7924800" cy="5181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lstStyle/>
          <a:p>
            <a:r>
              <a:rPr lang="en-US" dirty="0" smtClean="0"/>
              <a:t>Yet many Russia’s regions are experiencing very high unemployment rates with attendant social risks</a:t>
            </a:r>
            <a:endParaRPr lang="sr-Latn-CS" dirty="0"/>
          </a:p>
        </p:txBody>
      </p:sp>
      <p:pic>
        <p:nvPicPr>
          <p:cNvPr id="4" name="Table Placeholder 3"/>
          <p:cNvPicPr>
            <a:picLocks noGrp="1"/>
          </p:cNvPicPr>
          <p:nvPr>
            <p:ph type="tbl" idx="1"/>
          </p:nvPr>
        </p:nvPicPr>
        <p:blipFill>
          <a:blip r:embed="rId2" cstate="print"/>
          <a:srcRect/>
          <a:stretch>
            <a:fillRect/>
          </a:stretch>
        </p:blipFill>
        <p:spPr bwMode="auto">
          <a:xfrm>
            <a:off x="762000" y="1143000"/>
            <a:ext cx="8229599" cy="5715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382000" cy="838200"/>
          </a:xfrm>
        </p:spPr>
        <p:txBody>
          <a:bodyPr/>
          <a:lstStyle/>
          <a:p>
            <a:r>
              <a:rPr lang="en-US" dirty="0" smtClean="0"/>
              <a:t>Percentage increase in unemployment in Q1 2011 from a year ago—the lighter the color the lower the unemployment</a:t>
            </a:r>
            <a:endParaRPr lang="sr-Latn-CS" dirty="0"/>
          </a:p>
        </p:txBody>
      </p:sp>
      <p:pic>
        <p:nvPicPr>
          <p:cNvPr id="4" name="Table Placeholder 3"/>
          <p:cNvPicPr>
            <a:picLocks noGrp="1"/>
          </p:cNvPicPr>
          <p:nvPr>
            <p:ph type="tbl" idx="1"/>
          </p:nvPr>
        </p:nvPicPr>
        <p:blipFill>
          <a:blip r:embed="rId2" cstate="print"/>
          <a:srcRect/>
          <a:stretch>
            <a:fillRect/>
          </a:stretch>
        </p:blipFill>
        <p:spPr bwMode="auto">
          <a:xfrm>
            <a:off x="533400" y="1066800"/>
            <a:ext cx="8610600" cy="5638800"/>
          </a:xfrm>
          <a:prstGeom prst="rect">
            <a:avLst/>
          </a:prstGeom>
          <a:noFill/>
          <a:ln w="1">
            <a:noFill/>
            <a:miter lim="800000"/>
            <a:headEnd/>
            <a:tailEnd type="none" w="med" len="me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lstStyle/>
          <a:p>
            <a:pPr algn="just"/>
            <a:r>
              <a:rPr lang="en-US" dirty="0" smtClean="0"/>
              <a:t>Real wages and pensions increased slightly, along with the rise in productivity</a:t>
            </a:r>
            <a:endParaRPr lang="en-US" dirty="0"/>
          </a:p>
        </p:txBody>
      </p:sp>
      <p:pic>
        <p:nvPicPr>
          <p:cNvPr id="21505" name="Picture 1"/>
          <p:cNvPicPr>
            <a:picLocks noChangeAspect="1" noChangeArrowheads="1"/>
          </p:cNvPicPr>
          <p:nvPr/>
        </p:nvPicPr>
        <p:blipFill>
          <a:blip r:embed="rId2" cstate="print"/>
          <a:srcRect/>
          <a:stretch>
            <a:fillRect/>
          </a:stretch>
        </p:blipFill>
        <p:spPr bwMode="auto">
          <a:xfrm>
            <a:off x="990600" y="1371600"/>
            <a:ext cx="7467600" cy="4419600"/>
          </a:xfrm>
          <a:prstGeom prst="rect">
            <a:avLst/>
          </a:prstGeom>
          <a:noFill/>
          <a:ln w="9525">
            <a:noFill/>
            <a:miter lim="800000"/>
            <a:headEnd/>
            <a:tailEnd/>
          </a:ln>
        </p:spPr>
      </p:pic>
      <p:sp>
        <p:nvSpPr>
          <p:cNvPr id="8" name="Rectangle 7"/>
          <p:cNvSpPr/>
          <p:nvPr/>
        </p:nvSpPr>
        <p:spPr>
          <a:xfrm>
            <a:off x="1828800" y="5943600"/>
            <a:ext cx="4039888" cy="584775"/>
          </a:xfrm>
          <a:prstGeom prst="rect">
            <a:avLst/>
          </a:prstGeom>
        </p:spPr>
        <p:txBody>
          <a:bodyPr wrap="none">
            <a:spAutoFit/>
          </a:bodyPr>
          <a:lstStyle/>
          <a:p>
            <a:pPr algn="l"/>
            <a:r>
              <a:rPr lang="en-US" sz="1600" dirty="0" smtClean="0"/>
              <a:t>*6 months for public administration wages.</a:t>
            </a:r>
          </a:p>
          <a:p>
            <a:pPr algn="l"/>
            <a:r>
              <a:rPr lang="en-US" sz="1600" dirty="0" smtClean="0"/>
              <a:t>Source: Rosstat, WB staff calculations.</a:t>
            </a: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62000" y="1"/>
            <a:ext cx="7062932" cy="533400"/>
          </a:xfrm>
        </p:spPr>
        <p:txBody>
          <a:bodyPr/>
          <a:lstStyle/>
          <a:p>
            <a:pPr eaLnBrk="1" hangingPunct="1"/>
            <a:r>
              <a:rPr lang="en-US" sz="2800" i="1" dirty="0" smtClean="0">
                <a:solidFill>
                  <a:schemeClr val="accent6">
                    <a:lumMod val="75000"/>
                  </a:schemeClr>
                </a:solidFill>
              </a:rPr>
              <a:t>Monetary and exchange rate policy</a:t>
            </a:r>
          </a:p>
        </p:txBody>
      </p:sp>
      <p:sp>
        <p:nvSpPr>
          <p:cNvPr id="6" name="Rectangle 1"/>
          <p:cNvSpPr>
            <a:spLocks noChangeArrowheads="1"/>
          </p:cNvSpPr>
          <p:nvPr/>
        </p:nvSpPr>
        <p:spPr bwMode="auto">
          <a:xfrm>
            <a:off x="3048000" y="6581001"/>
            <a:ext cx="303410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Source</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CBR; World Bank staff estimates.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5181600" y="3505200"/>
            <a:ext cx="3736920" cy="338554"/>
          </a:xfrm>
          <a:prstGeom prst="rect">
            <a:avLst/>
          </a:prstGeom>
        </p:spPr>
        <p:txBody>
          <a:bodyPr wrap="none">
            <a:spAutoFit/>
          </a:bodyPr>
          <a:lstStyle/>
          <a:p>
            <a:r>
              <a:rPr lang="en-US" sz="1600" b="1" dirty="0" smtClean="0"/>
              <a:t>Money Supply Growth, % (M2, y-o-y)</a:t>
            </a:r>
            <a:endParaRPr lang="en-US" sz="1600" dirty="0"/>
          </a:p>
        </p:txBody>
      </p:sp>
      <p:sp>
        <p:nvSpPr>
          <p:cNvPr id="10" name="TextBox 9"/>
          <p:cNvSpPr txBox="1"/>
          <p:nvPr/>
        </p:nvSpPr>
        <p:spPr>
          <a:xfrm>
            <a:off x="762000" y="533400"/>
            <a:ext cx="7848600" cy="3724096"/>
          </a:xfrm>
          <a:prstGeom prst="rect">
            <a:avLst/>
          </a:prstGeom>
          <a:noFill/>
        </p:spPr>
        <p:txBody>
          <a:bodyPr wrap="square" rtlCol="0">
            <a:spAutoFit/>
          </a:bodyPr>
          <a:lstStyle/>
          <a:p>
            <a:pPr algn="l">
              <a:spcAft>
                <a:spcPts val="600"/>
              </a:spcAft>
              <a:buFont typeface="Arial" pitchFamily="34" charset="0"/>
              <a:buChar char="•"/>
            </a:pPr>
            <a:r>
              <a:rPr lang="en-US" sz="1800" dirty="0" smtClean="0"/>
              <a:t>Inflation concerns faded in July–August because of seasonal factors. Strong grain harvest.</a:t>
            </a:r>
          </a:p>
          <a:p>
            <a:pPr algn="l">
              <a:spcAft>
                <a:spcPts val="600"/>
              </a:spcAft>
              <a:buFont typeface="Arial" pitchFamily="34" charset="0"/>
              <a:buChar char="•"/>
            </a:pPr>
            <a:r>
              <a:rPr lang="en-US" sz="1800" dirty="0" smtClean="0"/>
              <a:t>12-month CPI has fallen to 8.2 percent in August 2011 from 9.5 percent in June 2011. </a:t>
            </a:r>
          </a:p>
          <a:p>
            <a:pPr algn="l">
              <a:spcAft>
                <a:spcPts val="600"/>
              </a:spcAft>
              <a:buFont typeface="Arial" pitchFamily="34" charset="0"/>
              <a:buChar char="•"/>
            </a:pPr>
            <a:r>
              <a:rPr lang="en-US" sz="1800" dirty="0" smtClean="0"/>
              <a:t>Monetization of the economy has slowed. Nominal M2 growth slowed to a still high average of 25.2 percent in January–July 2011 y-o-y from 33.6 percent in the same period of 2010.</a:t>
            </a:r>
          </a:p>
          <a:p>
            <a:pPr algn="l">
              <a:spcAft>
                <a:spcPts val="600"/>
              </a:spcAft>
              <a:buFont typeface="Arial" pitchFamily="34" charset="0"/>
              <a:buChar char="•"/>
            </a:pPr>
            <a:r>
              <a:rPr lang="en-US" sz="1800" dirty="0" smtClean="0"/>
              <a:t>The CBR kept the REPO rate unchanged, cut its repurchase rate and raised deposit </a:t>
            </a:r>
            <a:r>
              <a:rPr lang="en-US" sz="1800" dirty="0" smtClean="0"/>
              <a:t>rate; then cut repo rate and raised deposit rate in September signaling mor</a:t>
            </a:r>
            <a:r>
              <a:rPr lang="en-US" sz="1800" dirty="0" smtClean="0"/>
              <a:t>e active posture in view of global risks</a:t>
            </a:r>
            <a:endParaRPr lang="en-US" sz="1800" b="1" dirty="0" smtClean="0"/>
          </a:p>
          <a:p>
            <a:pPr algn="l"/>
            <a:endParaRPr lang="en-US" sz="1800" dirty="0" smtClean="0"/>
          </a:p>
          <a:p>
            <a:pPr algn="l"/>
            <a:endParaRPr lang="en-US" sz="1800" dirty="0"/>
          </a:p>
        </p:txBody>
      </p:sp>
      <p:pic>
        <p:nvPicPr>
          <p:cNvPr id="8" name="Picture 7"/>
          <p:cNvPicPr/>
          <p:nvPr/>
        </p:nvPicPr>
        <p:blipFill>
          <a:blip r:embed="rId3" cstate="print"/>
          <a:srcRect/>
          <a:stretch>
            <a:fillRect/>
          </a:stretch>
        </p:blipFill>
        <p:spPr bwMode="auto">
          <a:xfrm>
            <a:off x="533400" y="4038600"/>
            <a:ext cx="8382000" cy="24809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305800" cy="914399"/>
          </a:xfrm>
        </p:spPr>
        <p:txBody>
          <a:bodyPr/>
          <a:lstStyle/>
          <a:p>
            <a:pPr algn="l"/>
            <a:r>
              <a:rPr lang="en-US" dirty="0" smtClean="0"/>
              <a:t>With continued decline in lending rates, robust credit recovery continues, but the share of total credits to the private sector in GDP remains low</a:t>
            </a:r>
            <a:endParaRPr lang="en-US" dirty="0"/>
          </a:p>
        </p:txBody>
      </p:sp>
      <p:sp>
        <p:nvSpPr>
          <p:cNvPr id="5" name="Rectangle 4"/>
          <p:cNvSpPr/>
          <p:nvPr/>
        </p:nvSpPr>
        <p:spPr>
          <a:xfrm>
            <a:off x="2107718" y="6400800"/>
            <a:ext cx="5131282" cy="338554"/>
          </a:xfrm>
          <a:prstGeom prst="rect">
            <a:avLst/>
          </a:prstGeom>
        </p:spPr>
        <p:txBody>
          <a:bodyPr wrap="square">
            <a:spAutoFit/>
          </a:bodyPr>
          <a:lstStyle/>
          <a:p>
            <a:r>
              <a:rPr lang="en-US" sz="1600" i="1" dirty="0" smtClean="0"/>
              <a:t>Sources</a:t>
            </a:r>
            <a:r>
              <a:rPr lang="en-US" sz="1600" dirty="0" smtClean="0"/>
              <a:t>: CBR; World Bank staff estimates.</a:t>
            </a:r>
            <a:endParaRPr lang="en-US" sz="1600" dirty="0"/>
          </a:p>
        </p:txBody>
      </p:sp>
      <p:pic>
        <p:nvPicPr>
          <p:cNvPr id="16385" name="Picture 1"/>
          <p:cNvPicPr>
            <a:picLocks noChangeAspect="1" noChangeArrowheads="1"/>
          </p:cNvPicPr>
          <p:nvPr/>
        </p:nvPicPr>
        <p:blipFill>
          <a:blip r:embed="rId2" cstate="print"/>
          <a:srcRect/>
          <a:stretch>
            <a:fillRect/>
          </a:stretch>
        </p:blipFill>
        <p:spPr bwMode="auto">
          <a:xfrm>
            <a:off x="990599" y="1600200"/>
            <a:ext cx="7848601" cy="4495800"/>
          </a:xfrm>
          <a:prstGeom prst="rect">
            <a:avLst/>
          </a:prstGeom>
          <a:noFill/>
          <a:ln w="9525">
            <a:noFill/>
            <a:miter lim="800000"/>
            <a:headEnd/>
            <a:tailEnd/>
          </a:ln>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3"/>
          <p:cNvGraphicFramePr>
            <a:graphicFrameLocks noGrp="1"/>
          </p:cNvGraphicFramePr>
          <p:nvPr>
            <p:ph type="chart" idx="1"/>
          </p:nvPr>
        </p:nvGraphicFramePr>
        <p:xfrm>
          <a:off x="609601" y="1447803"/>
          <a:ext cx="8229599" cy="5181596"/>
        </p:xfrm>
        <a:graphic>
          <a:graphicData uri="http://schemas.openxmlformats.org/drawingml/2006/table">
            <a:tbl>
              <a:tblPr/>
              <a:tblGrid>
                <a:gridCol w="2233471"/>
                <a:gridCol w="2143976"/>
                <a:gridCol w="1926076"/>
                <a:gridCol w="1926076"/>
              </a:tblGrid>
              <a:tr h="760343">
                <a:tc>
                  <a:txBody>
                    <a:bodyPr/>
                    <a:lstStyle/>
                    <a:p>
                      <a:pPr marL="0" marR="0" algn="just">
                        <a:spcBef>
                          <a:spcPts val="0"/>
                        </a:spcBef>
                        <a:spcAft>
                          <a:spcPts val="0"/>
                        </a:spcAft>
                      </a:pPr>
                      <a:r>
                        <a:rPr lang="en-US" sz="2400" b="1" dirty="0">
                          <a:solidFill>
                            <a:srgbClr val="000000"/>
                          </a:solidFill>
                          <a:latin typeface="Times New Roman"/>
                          <a:ea typeface="Times New Roman"/>
                          <a:cs typeface="Times New Roman"/>
                        </a:rPr>
                        <a:t> </a:t>
                      </a:r>
                      <a:endParaRPr lang="en-US" sz="24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latin typeface="Times New Roman"/>
                          <a:ea typeface="Times New Roman"/>
                          <a:cs typeface="Times New Roman"/>
                        </a:rPr>
                        <a:t>2011 Federal budget)</a:t>
                      </a:r>
                      <a:endParaRPr lang="en-US" sz="20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latin typeface="Times New Roman"/>
                          <a:ea typeface="Times New Roman"/>
                          <a:cs typeface="Times New Roman"/>
                        </a:rPr>
                        <a:t>2011 amendment</a:t>
                      </a:r>
                      <a:endParaRPr lang="en-US" sz="20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latin typeface="Times New Roman"/>
                          <a:ea typeface="Times New Roman"/>
                          <a:cs typeface="Times New Roman"/>
                        </a:rPr>
                        <a:t>Change</a:t>
                      </a:r>
                      <a:endParaRPr lang="en-US" sz="20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182">
                <a:tc>
                  <a:txBody>
                    <a:bodyPr/>
                    <a:lstStyle/>
                    <a:p>
                      <a:pPr marL="0" marR="0" algn="l">
                        <a:spcBef>
                          <a:spcPts val="0"/>
                        </a:spcBef>
                        <a:spcAft>
                          <a:spcPts val="0"/>
                        </a:spcAft>
                      </a:pPr>
                      <a:r>
                        <a:rPr lang="en-US" sz="2400" dirty="0">
                          <a:solidFill>
                            <a:srgbClr val="000000"/>
                          </a:solidFill>
                          <a:latin typeface="Times New Roman"/>
                          <a:ea typeface="Times New Roman"/>
                          <a:cs typeface="Times New Roman"/>
                        </a:rPr>
                        <a:t>Revenues </a:t>
                      </a:r>
                      <a:endParaRPr lang="en-US" sz="2400" dirty="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17.6</a:t>
                      </a:r>
                      <a:endParaRPr lang="en-US" sz="2000" dirty="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19.3</a:t>
                      </a:r>
                      <a:endParaRPr lang="en-US" sz="2000" dirty="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1.7</a:t>
                      </a:r>
                      <a:endParaRPr lang="en-US" sz="2000" dirty="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732182">
                <a:tc>
                  <a:txBody>
                    <a:bodyPr/>
                    <a:lstStyle/>
                    <a:p>
                      <a:pPr marL="0" marR="0" algn="r">
                        <a:spcBef>
                          <a:spcPts val="0"/>
                        </a:spcBef>
                        <a:spcAft>
                          <a:spcPts val="0"/>
                        </a:spcAft>
                      </a:pPr>
                      <a:r>
                        <a:rPr lang="en-US" sz="2400" i="1" dirty="0">
                          <a:solidFill>
                            <a:srgbClr val="000000"/>
                          </a:solidFill>
                          <a:latin typeface="Times New Roman"/>
                          <a:ea typeface="Times New Roman"/>
                          <a:cs typeface="Times New Roman"/>
                        </a:rPr>
                        <a:t>Oil revenues</a:t>
                      </a:r>
                      <a:endParaRPr lang="en-US" sz="2400" dirty="0">
                        <a:latin typeface="Times New Roman"/>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8.1</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9.8</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1.7</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r>
              <a:tr h="732182">
                <a:tc>
                  <a:txBody>
                    <a:bodyPr/>
                    <a:lstStyle/>
                    <a:p>
                      <a:pPr marL="0" marR="0" algn="r">
                        <a:spcBef>
                          <a:spcPts val="0"/>
                        </a:spcBef>
                        <a:spcAft>
                          <a:spcPts val="0"/>
                        </a:spcAft>
                      </a:pPr>
                      <a:r>
                        <a:rPr lang="en-US" sz="2400" i="1" dirty="0">
                          <a:solidFill>
                            <a:srgbClr val="000000"/>
                          </a:solidFill>
                          <a:latin typeface="Times New Roman"/>
                          <a:ea typeface="Times New Roman"/>
                          <a:cs typeface="Times New Roman"/>
                        </a:rPr>
                        <a:t>Non-oil revenues</a:t>
                      </a:r>
                      <a:endParaRPr lang="en-US" sz="2400" dirty="0">
                        <a:latin typeface="Times New Roman"/>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9.5</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9.5</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0.0</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r>
              <a:tr h="732182">
                <a:tc>
                  <a:txBody>
                    <a:bodyPr/>
                    <a:lstStyle/>
                    <a:p>
                      <a:pPr marL="0" marR="0" algn="l">
                        <a:spcBef>
                          <a:spcPts val="0"/>
                        </a:spcBef>
                        <a:spcAft>
                          <a:spcPts val="0"/>
                        </a:spcAft>
                      </a:pPr>
                      <a:r>
                        <a:rPr lang="en-US" sz="2400" dirty="0">
                          <a:solidFill>
                            <a:srgbClr val="000000"/>
                          </a:solidFill>
                          <a:latin typeface="Times New Roman"/>
                          <a:ea typeface="Times New Roman"/>
                          <a:cs typeface="Times New Roman"/>
                        </a:rPr>
                        <a:t>Expenditures</a:t>
                      </a:r>
                      <a:endParaRPr lang="en-US" sz="2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21.2</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20.7</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−0.5</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r>
              <a:tr h="732182">
                <a:tc>
                  <a:txBody>
                    <a:bodyPr/>
                    <a:lstStyle/>
                    <a:p>
                      <a:pPr marL="0" marR="0" algn="l">
                        <a:spcBef>
                          <a:spcPts val="0"/>
                        </a:spcBef>
                        <a:spcAft>
                          <a:spcPts val="0"/>
                        </a:spcAft>
                      </a:pPr>
                      <a:r>
                        <a:rPr lang="en-US" sz="2400" dirty="0">
                          <a:solidFill>
                            <a:srgbClr val="000000"/>
                          </a:solidFill>
                          <a:latin typeface="Times New Roman"/>
                          <a:ea typeface="Times New Roman"/>
                          <a:cs typeface="Times New Roman"/>
                        </a:rPr>
                        <a:t>Deficit </a:t>
                      </a:r>
                      <a:endParaRPr lang="en-US" sz="2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3.6</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1.3</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−2.3</a:t>
                      </a:r>
                      <a:endParaRPr lang="en-US" sz="2000" dirty="0">
                        <a:latin typeface="Times New Roman"/>
                        <a:ea typeface="Times New Roman"/>
                        <a:cs typeface="Times New Roman"/>
                      </a:endParaRPr>
                    </a:p>
                  </a:txBody>
                  <a:tcPr marL="68580" marR="68580" marT="0" marB="0" anchor="b">
                    <a:lnL>
                      <a:noFill/>
                    </a:lnL>
                    <a:lnR>
                      <a:noFill/>
                    </a:lnR>
                    <a:lnT>
                      <a:noFill/>
                    </a:lnT>
                    <a:lnB>
                      <a:noFill/>
                    </a:lnB>
                  </a:tcPr>
                </a:tc>
              </a:tr>
              <a:tr h="760343">
                <a:tc>
                  <a:txBody>
                    <a:bodyPr/>
                    <a:lstStyle/>
                    <a:p>
                      <a:pPr marL="0" marR="0" algn="r">
                        <a:spcBef>
                          <a:spcPts val="0"/>
                        </a:spcBef>
                        <a:spcAft>
                          <a:spcPts val="0"/>
                        </a:spcAft>
                      </a:pPr>
                      <a:endParaRPr lang="en-US" sz="2400" i="1" dirty="0" smtClean="0">
                        <a:solidFill>
                          <a:srgbClr val="000000"/>
                        </a:solidFill>
                        <a:latin typeface="Times New Roman"/>
                        <a:ea typeface="Times New Roman"/>
                        <a:cs typeface="Times New Roman"/>
                      </a:endParaRPr>
                    </a:p>
                    <a:p>
                      <a:pPr marL="0" marR="0" algn="r">
                        <a:spcBef>
                          <a:spcPts val="0"/>
                        </a:spcBef>
                        <a:spcAft>
                          <a:spcPts val="0"/>
                        </a:spcAft>
                      </a:pPr>
                      <a:r>
                        <a:rPr lang="en-US" sz="2400" i="1" dirty="0" smtClean="0">
                          <a:solidFill>
                            <a:srgbClr val="000000"/>
                          </a:solidFill>
                          <a:latin typeface="Times New Roman"/>
                          <a:ea typeface="Times New Roman"/>
                          <a:cs typeface="Times New Roman"/>
                        </a:rPr>
                        <a:t>Non-oil </a:t>
                      </a:r>
                      <a:r>
                        <a:rPr lang="en-US" sz="2400" i="1" dirty="0">
                          <a:solidFill>
                            <a:srgbClr val="000000"/>
                          </a:solidFill>
                          <a:latin typeface="Times New Roman"/>
                          <a:ea typeface="Times New Roman"/>
                          <a:cs typeface="Times New Roman"/>
                        </a:rPr>
                        <a:t>deficit</a:t>
                      </a:r>
                      <a:endParaRPr lang="en-US" sz="2400" dirty="0">
                        <a:latin typeface="Times New Roman"/>
                        <a:ea typeface="Times New Roma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11.7</a:t>
                      </a:r>
                      <a:endParaRPr lang="en-US" sz="2000" dirty="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11.1</a:t>
                      </a:r>
                      <a:endParaRPr lang="en-US" sz="2000" dirty="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−0.6</a:t>
                      </a:r>
                      <a:endParaRPr lang="en-US" sz="2000" dirty="0">
                        <a:latin typeface="Times New Roman"/>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2014541" y="85636"/>
            <a:ext cx="5724516"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Amendment to 2011 Federal Budget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GDP</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87617" cy="1406338"/>
          </a:xfrm>
        </p:spPr>
        <p:txBody>
          <a:bodyPr/>
          <a:lstStyle/>
          <a:p>
            <a:r>
              <a:rPr lang="en-US" dirty="0" smtClean="0"/>
              <a:t>Notwithstanding the short-term federal budget surplus and the low public debt, the new budget plan for 2012–14 raises concerns about the </a:t>
            </a:r>
            <a:r>
              <a:rPr lang="en-US" i="1" dirty="0" smtClean="0"/>
              <a:t>long-term </a:t>
            </a:r>
            <a:r>
              <a:rPr lang="en-US" dirty="0" smtClean="0"/>
              <a:t>fiscal sustainability of Russia’s public finances</a:t>
            </a:r>
            <a:endParaRPr lang="en-US" dirty="0"/>
          </a:p>
        </p:txBody>
      </p:sp>
      <p:graphicFrame>
        <p:nvGraphicFramePr>
          <p:cNvPr id="7" name="Table 6"/>
          <p:cNvGraphicFramePr>
            <a:graphicFrameLocks noGrp="1"/>
          </p:cNvGraphicFramePr>
          <p:nvPr/>
        </p:nvGraphicFramePr>
        <p:xfrm>
          <a:off x="1295401" y="1981200"/>
          <a:ext cx="6858000" cy="3276600"/>
        </p:xfrm>
        <a:graphic>
          <a:graphicData uri="http://schemas.openxmlformats.org/drawingml/2006/table">
            <a:tbl>
              <a:tblPr/>
              <a:tblGrid>
                <a:gridCol w="2286663"/>
                <a:gridCol w="1523778"/>
                <a:gridCol w="1613413"/>
                <a:gridCol w="1434146"/>
              </a:tblGrid>
              <a:tr h="327660">
                <a:tc>
                  <a:txBody>
                    <a:bodyPr/>
                    <a:lstStyle/>
                    <a:p>
                      <a:pPr marL="0" marR="0" algn="just">
                        <a:spcBef>
                          <a:spcPts val="0"/>
                        </a:spcBef>
                        <a:spcAft>
                          <a:spcPts val="0"/>
                        </a:spcAft>
                      </a:pPr>
                      <a:r>
                        <a:rPr lang="en-US" sz="1600" b="1" dirty="0">
                          <a:solidFill>
                            <a:srgbClr val="000000"/>
                          </a:solidFill>
                          <a:latin typeface="Times New Roman"/>
                          <a:ea typeface="Times New Roman"/>
                          <a:cs typeface="Times New Roman"/>
                        </a:rPr>
                        <a:t> </a:t>
                      </a:r>
                      <a:endParaRPr lang="en-US" sz="16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rgbClr val="000000"/>
                          </a:solidFill>
                          <a:latin typeface="Times New Roman"/>
                          <a:ea typeface="Times New Roman"/>
                          <a:cs typeface="Times New Roman"/>
                        </a:rPr>
                        <a:t>2012</a:t>
                      </a:r>
                      <a:endParaRPr lang="en-US" sz="16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rgbClr val="000000"/>
                          </a:solidFill>
                          <a:latin typeface="Times New Roman"/>
                          <a:ea typeface="Times New Roman"/>
                          <a:cs typeface="Times New Roman"/>
                        </a:rPr>
                        <a:t>2013</a:t>
                      </a:r>
                      <a:endParaRPr lang="en-US" sz="16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rgbClr val="000000"/>
                          </a:solidFill>
                          <a:latin typeface="Times New Roman"/>
                          <a:ea typeface="Times New Roman"/>
                          <a:cs typeface="Times New Roman"/>
                        </a:rPr>
                        <a:t>2014</a:t>
                      </a:r>
                      <a:endParaRPr lang="en-US" sz="16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660">
                <a:tc>
                  <a:txBody>
                    <a:bodyPr/>
                    <a:lstStyle/>
                    <a:p>
                      <a:pPr marL="0" marR="0" algn="l">
                        <a:spcBef>
                          <a:spcPts val="0"/>
                        </a:spcBef>
                        <a:spcAft>
                          <a:spcPts val="0"/>
                        </a:spcAft>
                      </a:pPr>
                      <a:r>
                        <a:rPr lang="en-US" sz="1600" dirty="0">
                          <a:solidFill>
                            <a:srgbClr val="000000"/>
                          </a:solidFill>
                          <a:latin typeface="Times New Roman"/>
                          <a:ea typeface="Times New Roman"/>
                          <a:cs typeface="Times New Roman"/>
                        </a:rPr>
                        <a:t>Consolidated budget 1/</a:t>
                      </a:r>
                      <a:endParaRPr lang="en-US" sz="1600" dirty="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600" dirty="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600" dirty="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600" dirty="0">
                        <a:latin typeface="Calibri"/>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27660">
                <a:tc>
                  <a:txBody>
                    <a:bodyPr/>
                    <a:lstStyle/>
                    <a:p>
                      <a:pPr marL="0" marR="0" algn="r">
                        <a:spcBef>
                          <a:spcPts val="0"/>
                        </a:spcBef>
                        <a:spcAft>
                          <a:spcPts val="0"/>
                        </a:spcAft>
                      </a:pPr>
                      <a:r>
                        <a:rPr lang="en-US" sz="1600" i="1" dirty="0">
                          <a:solidFill>
                            <a:srgbClr val="000000"/>
                          </a:solidFill>
                          <a:latin typeface="Times New Roman"/>
                          <a:ea typeface="Times New Roman"/>
                          <a:cs typeface="Times New Roman"/>
                        </a:rPr>
                        <a:t>Revenues </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37.1</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36.6</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36.1</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r>
              <a:tr h="327660">
                <a:tc>
                  <a:txBody>
                    <a:bodyPr/>
                    <a:lstStyle/>
                    <a:p>
                      <a:pPr marL="0" marR="0" algn="r">
                        <a:spcBef>
                          <a:spcPts val="0"/>
                        </a:spcBef>
                        <a:spcAft>
                          <a:spcPts val="0"/>
                        </a:spcAft>
                      </a:pPr>
                      <a:r>
                        <a:rPr lang="en-US" sz="1600" i="1" dirty="0">
                          <a:solidFill>
                            <a:srgbClr val="000000"/>
                          </a:solidFill>
                          <a:latin typeface="Times New Roman"/>
                          <a:ea typeface="Times New Roman"/>
                          <a:cs typeface="Times New Roman"/>
                        </a:rPr>
                        <a:t>Expenditures</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39.1</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38.4</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37.0</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r>
              <a:tr h="327660">
                <a:tc>
                  <a:txBody>
                    <a:bodyPr/>
                    <a:lstStyle/>
                    <a:p>
                      <a:pPr marL="0" marR="0" algn="r">
                        <a:spcBef>
                          <a:spcPts val="0"/>
                        </a:spcBef>
                        <a:spcAft>
                          <a:spcPts val="0"/>
                        </a:spcAft>
                      </a:pPr>
                      <a:r>
                        <a:rPr lang="en-US" sz="1600" i="1" dirty="0">
                          <a:solidFill>
                            <a:srgbClr val="000000"/>
                          </a:solidFill>
                          <a:latin typeface="Times New Roman"/>
                          <a:ea typeface="Times New Roman"/>
                          <a:cs typeface="Times New Roman"/>
                        </a:rPr>
                        <a:t>Surplus/Deficit </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–1.9</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a:t>
                      </a:r>
                      <a:r>
                        <a:rPr lang="en-US" sz="1600" dirty="0" smtClean="0">
                          <a:solidFill>
                            <a:srgbClr val="000000"/>
                          </a:solidFill>
                          <a:latin typeface="Times New Roman"/>
                          <a:ea typeface="Times New Roman"/>
                          <a:cs typeface="Times New Roman"/>
                        </a:rPr>
                        <a:t>1.8</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–0.9</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327660">
                <a:tc>
                  <a:txBody>
                    <a:bodyPr/>
                    <a:lstStyle/>
                    <a:p>
                      <a:pPr marL="0" marR="0" algn="just">
                        <a:spcBef>
                          <a:spcPts val="0"/>
                        </a:spcBef>
                        <a:spcAft>
                          <a:spcPts val="0"/>
                        </a:spcAft>
                      </a:pPr>
                      <a:r>
                        <a:rPr lang="en-US" sz="1600" dirty="0">
                          <a:solidFill>
                            <a:srgbClr val="000000"/>
                          </a:solidFill>
                          <a:latin typeface="Times New Roman"/>
                          <a:ea typeface="Times New Roman"/>
                          <a:cs typeface="Times New Roman"/>
                        </a:rPr>
                        <a:t>Federal budget 2/</a:t>
                      </a:r>
                      <a:endParaRPr lang="en-US" sz="16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600" dirty="0">
                        <a:latin typeface="Calibri"/>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600" dirty="0">
                        <a:latin typeface="Calibri"/>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600" dirty="0">
                        <a:latin typeface="Calibri"/>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327660">
                <a:tc>
                  <a:txBody>
                    <a:bodyPr/>
                    <a:lstStyle/>
                    <a:p>
                      <a:pPr marL="0" marR="0" algn="r">
                        <a:spcBef>
                          <a:spcPts val="0"/>
                        </a:spcBef>
                        <a:spcAft>
                          <a:spcPts val="0"/>
                        </a:spcAft>
                      </a:pPr>
                      <a:r>
                        <a:rPr lang="en-US" sz="1600" i="1" dirty="0">
                          <a:solidFill>
                            <a:srgbClr val="000000"/>
                          </a:solidFill>
                          <a:latin typeface="Times New Roman"/>
                          <a:ea typeface="Times New Roman"/>
                          <a:cs typeface="Times New Roman"/>
                        </a:rPr>
                        <a:t>Revenues </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20.1</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19.6</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19.5</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r>
              <a:tr h="327660">
                <a:tc>
                  <a:txBody>
                    <a:bodyPr/>
                    <a:lstStyle/>
                    <a:p>
                      <a:pPr marL="0" marR="0" algn="r">
                        <a:spcBef>
                          <a:spcPts val="0"/>
                        </a:spcBef>
                        <a:spcAft>
                          <a:spcPts val="0"/>
                        </a:spcAft>
                      </a:pPr>
                      <a:r>
                        <a:rPr lang="en-US" sz="1600" i="1" dirty="0">
                          <a:solidFill>
                            <a:srgbClr val="000000"/>
                          </a:solidFill>
                          <a:latin typeface="Times New Roman"/>
                          <a:ea typeface="Times New Roman"/>
                          <a:cs typeface="Times New Roman"/>
                        </a:rPr>
                        <a:t>Expenditures</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21.6</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21.2</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20.2</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r>
              <a:tr h="327660">
                <a:tc>
                  <a:txBody>
                    <a:bodyPr/>
                    <a:lstStyle/>
                    <a:p>
                      <a:pPr marL="0" marR="0" algn="r">
                        <a:spcBef>
                          <a:spcPts val="0"/>
                        </a:spcBef>
                        <a:spcAft>
                          <a:spcPts val="0"/>
                        </a:spcAft>
                      </a:pPr>
                      <a:r>
                        <a:rPr lang="en-US" sz="1600" i="1" dirty="0">
                          <a:solidFill>
                            <a:srgbClr val="000000"/>
                          </a:solidFill>
                          <a:latin typeface="Times New Roman"/>
                          <a:ea typeface="Times New Roman"/>
                          <a:cs typeface="Times New Roman"/>
                        </a:rPr>
                        <a:t>Surplus/Deficit </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smtClean="0">
                          <a:solidFill>
                            <a:srgbClr val="000000"/>
                          </a:solidFill>
                          <a:latin typeface="Times New Roman"/>
                          <a:ea typeface="Times New Roman"/>
                          <a:cs typeface="Times New Roman"/>
                        </a:rPr>
                        <a:t>–1.5</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–1.6</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–0.7</a:t>
                      </a:r>
                      <a:endParaRPr lang="en-US" sz="1600" dirty="0">
                        <a:latin typeface="Times New Roman"/>
                        <a:ea typeface="Times New Roman"/>
                        <a:cs typeface="Times New Roman"/>
                      </a:endParaRPr>
                    </a:p>
                  </a:txBody>
                  <a:tcPr marL="68580" marR="68580" marT="0" marB="0" anchor="ctr">
                    <a:lnL>
                      <a:noFill/>
                    </a:lnL>
                    <a:lnR>
                      <a:noFill/>
                    </a:lnR>
                    <a:lnT>
                      <a:noFill/>
                    </a:lnT>
                    <a:lnB>
                      <a:noFill/>
                    </a:lnB>
                  </a:tcPr>
                </a:tc>
              </a:tr>
              <a:tr h="327660">
                <a:tc>
                  <a:txBody>
                    <a:bodyPr/>
                    <a:lstStyle/>
                    <a:p>
                      <a:pPr marL="0" marR="0" algn="r">
                        <a:spcBef>
                          <a:spcPts val="0"/>
                        </a:spcBef>
                        <a:spcAft>
                          <a:spcPts val="0"/>
                        </a:spcAft>
                      </a:pPr>
                      <a:r>
                        <a:rPr lang="en-US" sz="1600" i="1" dirty="0" smtClean="0">
                          <a:solidFill>
                            <a:srgbClr val="000000"/>
                          </a:solidFill>
                          <a:latin typeface="Times New Roman"/>
                          <a:ea typeface="Times New Roman"/>
                          <a:cs typeface="Times New Roman"/>
                        </a:rPr>
                        <a:t>Surplus/Non-oil </a:t>
                      </a:r>
                      <a:r>
                        <a:rPr lang="en-US" sz="1600" i="1" dirty="0">
                          <a:solidFill>
                            <a:srgbClr val="000000"/>
                          </a:solidFill>
                          <a:latin typeface="Times New Roman"/>
                          <a:ea typeface="Times New Roman"/>
                          <a:cs typeface="Times New Roman"/>
                        </a:rPr>
                        <a:t>deficit </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solidFill>
                            <a:srgbClr val="000000"/>
                          </a:solidFill>
                          <a:latin typeface="Times New Roman"/>
                          <a:ea typeface="Times New Roman"/>
                          <a:cs typeface="Times New Roman"/>
                        </a:rPr>
                        <a:t>–11.0</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solidFill>
                            <a:srgbClr val="000000"/>
                          </a:solidFill>
                          <a:latin typeface="Times New Roman"/>
                          <a:ea typeface="Times New Roman"/>
                          <a:cs typeface="Times New Roman"/>
                        </a:rPr>
                        <a:t>–10.3</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solidFill>
                            <a:srgbClr val="000000"/>
                          </a:solidFill>
                          <a:latin typeface="Times New Roman"/>
                          <a:ea typeface="Times New Roman"/>
                          <a:cs typeface="Times New Roman"/>
                        </a:rPr>
                        <a:t>–9.2</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15361" name="Rectangle 1"/>
          <p:cNvSpPr>
            <a:spLocks noChangeArrowheads="1"/>
          </p:cNvSpPr>
          <p:nvPr/>
        </p:nvSpPr>
        <p:spPr bwMode="auto">
          <a:xfrm>
            <a:off x="609600" y="5591644"/>
            <a:ext cx="8153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Source:</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Ministry of Finance, Economic Expert Group.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Estimates of the World Bank staff based on published budget parameters.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Ministry of Finance preliminary budget parameters published on September 12, 2011.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66800" y="152400"/>
            <a:ext cx="7848600" cy="1066800"/>
          </a:xfrm>
        </p:spPr>
        <p:txBody>
          <a:bodyPr/>
          <a:lstStyle/>
          <a:p>
            <a:pPr marL="609600" indent="-609600" eaLnBrk="1" hangingPunct="1"/>
            <a:r>
              <a:rPr lang="en-US" sz="3600" b="0" dirty="0" smtClean="0"/>
              <a:t> </a:t>
            </a:r>
            <a:endParaRPr lang="ru-RU" sz="3600" b="0" dirty="0" smtClean="0"/>
          </a:p>
        </p:txBody>
      </p:sp>
      <p:sp>
        <p:nvSpPr>
          <p:cNvPr id="6147" name="Rectangle 3"/>
          <p:cNvSpPr>
            <a:spLocks noGrp="1" noChangeArrowheads="1"/>
          </p:cNvSpPr>
          <p:nvPr>
            <p:ph idx="1"/>
          </p:nvPr>
        </p:nvSpPr>
        <p:spPr>
          <a:xfrm>
            <a:off x="609600" y="304800"/>
            <a:ext cx="8305800" cy="6324600"/>
          </a:xfrm>
        </p:spPr>
        <p:txBody>
          <a:bodyPr/>
          <a:lstStyle/>
          <a:p>
            <a:pPr marL="812800" indent="-812800" eaLnBrk="1" hangingPunct="1">
              <a:lnSpc>
                <a:spcPct val="90000"/>
              </a:lnSpc>
              <a:buNone/>
            </a:pPr>
            <a:r>
              <a:rPr lang="en-US" sz="3600" i="1" dirty="0" smtClean="0"/>
              <a:t>OUTLINE</a:t>
            </a:r>
          </a:p>
          <a:p>
            <a:pPr marL="812800" indent="-812800" eaLnBrk="1" hangingPunct="1">
              <a:lnSpc>
                <a:spcPct val="90000"/>
              </a:lnSpc>
              <a:buFontTx/>
              <a:buAutoNum type="romanUcPeriod"/>
            </a:pPr>
            <a:endParaRPr lang="en-US" sz="3600" dirty="0" smtClean="0"/>
          </a:p>
          <a:p>
            <a:pPr marL="812800" indent="-812800" eaLnBrk="1" hangingPunct="1">
              <a:lnSpc>
                <a:spcPct val="90000"/>
              </a:lnSpc>
              <a:buFontTx/>
              <a:buAutoNum type="romanUcPeriod"/>
            </a:pPr>
            <a:r>
              <a:rPr lang="en-US" sz="3600" dirty="0" smtClean="0"/>
              <a:t>Growing risks to global outlook</a:t>
            </a:r>
          </a:p>
          <a:p>
            <a:pPr marL="812800" indent="-812800" eaLnBrk="1" hangingPunct="1">
              <a:lnSpc>
                <a:spcPct val="90000"/>
              </a:lnSpc>
              <a:buFontTx/>
              <a:buAutoNum type="romanUcPeriod"/>
            </a:pPr>
            <a:endParaRPr lang="en-US" sz="3600" dirty="0" smtClean="0"/>
          </a:p>
          <a:p>
            <a:pPr marL="812800" indent="-812800" eaLnBrk="1" hangingPunct="1">
              <a:lnSpc>
                <a:spcPct val="90000"/>
              </a:lnSpc>
              <a:buFontTx/>
              <a:buAutoNum type="romanUcPeriod"/>
            </a:pPr>
            <a:r>
              <a:rPr lang="en-US" sz="3600" dirty="0" smtClean="0"/>
              <a:t>Recent </a:t>
            </a:r>
            <a:r>
              <a:rPr lang="en-US" sz="3600" dirty="0" smtClean="0"/>
              <a:t>economic developments </a:t>
            </a:r>
            <a:r>
              <a:rPr lang="en-US" sz="3600" dirty="0" smtClean="0"/>
              <a:t>and </a:t>
            </a:r>
            <a:r>
              <a:rPr lang="en-US" sz="3600" dirty="0" smtClean="0"/>
              <a:t>policies</a:t>
            </a:r>
            <a:endParaRPr lang="en-US" sz="3600" dirty="0" smtClean="0"/>
          </a:p>
          <a:p>
            <a:pPr marL="812800" indent="-812800" eaLnBrk="1" hangingPunct="1">
              <a:lnSpc>
                <a:spcPct val="90000"/>
              </a:lnSpc>
              <a:buNone/>
            </a:pPr>
            <a:endParaRPr lang="en-US" sz="3600" dirty="0" smtClean="0"/>
          </a:p>
          <a:p>
            <a:pPr marL="857250" indent="-857250" eaLnBrk="1" hangingPunct="1">
              <a:lnSpc>
                <a:spcPct val="90000"/>
              </a:lnSpc>
              <a:buFont typeface="+mj-lt"/>
              <a:buAutoNum type="romanUcPeriod" startAt="2"/>
            </a:pPr>
            <a:r>
              <a:rPr lang="en-US" sz="3600" dirty="0" smtClean="0"/>
              <a:t>Russia’s </a:t>
            </a:r>
            <a:r>
              <a:rPr lang="en-US" sz="3600" dirty="0" smtClean="0"/>
              <a:t>outlook </a:t>
            </a:r>
            <a:r>
              <a:rPr lang="en-US" sz="3600" dirty="0" smtClean="0"/>
              <a:t>for 2011-2012</a:t>
            </a:r>
          </a:p>
          <a:p>
            <a:pPr marL="857250" indent="-857250" eaLnBrk="1" hangingPunct="1">
              <a:lnSpc>
                <a:spcPct val="90000"/>
              </a:lnSpc>
              <a:buFont typeface="+mj-lt"/>
              <a:buAutoNum type="romanUcPeriod" startAt="2"/>
            </a:pPr>
            <a:endParaRPr lang="en-US" sz="3600" dirty="0" smtClean="0"/>
          </a:p>
          <a:p>
            <a:pPr marL="812800" indent="-812800" eaLnBrk="1" hangingPunct="1">
              <a:lnSpc>
                <a:spcPct val="90000"/>
              </a:lnSpc>
              <a:buNone/>
            </a:pPr>
            <a:endParaRPr lang="en-US" sz="3600" dirty="0" smtClean="0"/>
          </a:p>
          <a:p>
            <a:pPr marL="812800" indent="-812800" eaLnBrk="1" hangingPunct="1">
              <a:lnSpc>
                <a:spcPct val="90000"/>
              </a:lnSpc>
              <a:buFontTx/>
              <a:buNone/>
            </a:pPr>
            <a:endParaRPr lang="en-US" sz="3600" dirty="0" smtClean="0"/>
          </a:p>
          <a:p>
            <a:pPr marL="812800" indent="-812800" eaLnBrk="1" hangingPunct="1">
              <a:lnSpc>
                <a:spcPct val="90000"/>
              </a:lnSpc>
              <a:buFontTx/>
              <a:buNone/>
            </a:pPr>
            <a:endParaRPr lang="en-US" sz="3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381000"/>
            <a:ext cx="8153400" cy="838200"/>
          </a:xfrm>
        </p:spPr>
        <p:txBody>
          <a:bodyPr/>
          <a:lstStyle/>
          <a:p>
            <a:pPr algn="l" eaLnBrk="1" hangingPunct="1"/>
            <a:r>
              <a:rPr lang="en-US" sz="3600" dirty="0" smtClean="0"/>
              <a:t>II. Global Outlook, 2011-2012 </a:t>
            </a:r>
            <a:br>
              <a:rPr lang="en-US" sz="3600" dirty="0" smtClean="0"/>
            </a:br>
            <a:r>
              <a:rPr lang="en-US" sz="3600" dirty="0" smtClean="0"/>
              <a:t>real GDP growth, %</a:t>
            </a:r>
          </a:p>
        </p:txBody>
      </p:sp>
      <p:sp>
        <p:nvSpPr>
          <p:cNvPr id="63489" name="Rectangle 1"/>
          <p:cNvSpPr>
            <a:spLocks noChangeArrowheads="1"/>
          </p:cNvSpPr>
          <p:nvPr/>
        </p:nvSpPr>
        <p:spPr bwMode="auto">
          <a:xfrm>
            <a:off x="990600" y="6019800"/>
            <a:ext cx="6553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Source: World Bank Staff Estimates; preliminary.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457200" y="1371600"/>
          <a:ext cx="8686801" cy="4191000"/>
        </p:xfrm>
        <a:graphic>
          <a:graphicData uri="http://schemas.openxmlformats.org/drawingml/2006/table">
            <a:tbl>
              <a:tblPr/>
              <a:tblGrid>
                <a:gridCol w="3127446"/>
                <a:gridCol w="1389091"/>
                <a:gridCol w="1122263"/>
                <a:gridCol w="1657913"/>
                <a:gridCol w="1390088"/>
              </a:tblGrid>
              <a:tr h="1733121">
                <a:tc>
                  <a:txBody>
                    <a:bodyPr/>
                    <a:lstStyle/>
                    <a:p>
                      <a:pPr marL="0" marR="0" algn="just">
                        <a:spcBef>
                          <a:spcPts val="0"/>
                        </a:spcBef>
                        <a:spcAft>
                          <a:spcPts val="0"/>
                        </a:spcAft>
                      </a:pPr>
                      <a:endParaRPr lang="en-US" sz="1800" dirty="0">
                        <a:latin typeface="Times New Roman"/>
                        <a:ea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latin typeface="Times New Roman"/>
                          <a:ea typeface="Times New Roman"/>
                        </a:rPr>
                        <a:t>2009</a:t>
                      </a:r>
                      <a:endParaRPr lang="en-US" sz="1800" dirty="0">
                        <a:latin typeface="Times New Roman"/>
                        <a:ea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latin typeface="Times New Roman"/>
                          <a:ea typeface="Times New Roman"/>
                        </a:rPr>
                        <a:t>2010 </a:t>
                      </a:r>
                      <a:endParaRPr lang="en-US" sz="1800" dirty="0">
                        <a:latin typeface="Times New Roman"/>
                        <a:ea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latin typeface="Times New Roman"/>
                          <a:ea typeface="Times New Roman"/>
                        </a:rPr>
                        <a:t>2011</a:t>
                      </a:r>
                      <a:endParaRPr lang="en-US" sz="1800" dirty="0">
                        <a:latin typeface="Times New Roman"/>
                        <a:ea typeface="Times New Roman"/>
                      </a:endParaRPr>
                    </a:p>
                    <a:p>
                      <a:pPr marL="0" marR="0" algn="ctr">
                        <a:spcBef>
                          <a:spcPts val="0"/>
                        </a:spcBef>
                        <a:spcAft>
                          <a:spcPts val="0"/>
                        </a:spcAft>
                      </a:pPr>
                      <a:r>
                        <a:rPr lang="en-US" sz="1800" b="1" dirty="0">
                          <a:solidFill>
                            <a:srgbClr val="000000"/>
                          </a:solidFill>
                          <a:latin typeface="Times New Roman"/>
                          <a:ea typeface="Times New Roman"/>
                        </a:rPr>
                        <a:t>(</a:t>
                      </a:r>
                      <a:r>
                        <a:rPr lang="en-US" sz="1800" b="1" dirty="0" smtClean="0">
                          <a:solidFill>
                            <a:srgbClr val="000000"/>
                          </a:solidFill>
                          <a:latin typeface="Times New Roman"/>
                          <a:ea typeface="Times New Roman"/>
                        </a:rPr>
                        <a:t>projected)</a:t>
                      </a:r>
                      <a:endParaRPr lang="en-US" sz="1800" dirty="0">
                        <a:latin typeface="Times New Roman"/>
                        <a:ea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latin typeface="Times New Roman"/>
                          <a:ea typeface="Times New Roman"/>
                        </a:rPr>
                        <a:t>2012</a:t>
                      </a:r>
                      <a:endParaRPr lang="en-US" sz="1800" dirty="0">
                        <a:latin typeface="Times New Roman"/>
                        <a:ea typeface="Times New Roman"/>
                      </a:endParaRPr>
                    </a:p>
                    <a:p>
                      <a:pPr marL="0" marR="0" algn="ctr">
                        <a:spcBef>
                          <a:spcPts val="0"/>
                        </a:spcBef>
                        <a:spcAft>
                          <a:spcPts val="0"/>
                        </a:spcAft>
                      </a:pPr>
                      <a:r>
                        <a:rPr lang="en-US" sz="1800" b="1" dirty="0">
                          <a:solidFill>
                            <a:srgbClr val="000000"/>
                          </a:solidFill>
                          <a:latin typeface="Times New Roman"/>
                          <a:ea typeface="Times New Roman"/>
                        </a:rPr>
                        <a:t>(projected)</a:t>
                      </a:r>
                      <a:endParaRPr lang="en-US" sz="1800" dirty="0">
                        <a:latin typeface="Times New Roman"/>
                        <a:ea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707">
                <a:tc>
                  <a:txBody>
                    <a:bodyPr/>
                    <a:lstStyle/>
                    <a:p>
                      <a:pPr marL="0" marR="0" algn="ctr">
                        <a:spcBef>
                          <a:spcPts val="0"/>
                        </a:spcBef>
                        <a:spcAft>
                          <a:spcPts val="0"/>
                        </a:spcAft>
                      </a:pPr>
                      <a:r>
                        <a:rPr lang="en-US" sz="1800" dirty="0">
                          <a:solidFill>
                            <a:srgbClr val="000000"/>
                          </a:solidFill>
                          <a:latin typeface="Times New Roman"/>
                          <a:ea typeface="Times New Roman"/>
                        </a:rPr>
                        <a:t>World</a:t>
                      </a:r>
                      <a:endParaRPr lang="en-US" sz="1800"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i="1" dirty="0">
                          <a:solidFill>
                            <a:srgbClr val="000000"/>
                          </a:solidFill>
                          <a:latin typeface="Times New Roman"/>
                          <a:ea typeface="Times New Roman"/>
                        </a:rPr>
                        <a:t>−</a:t>
                      </a:r>
                      <a:r>
                        <a:rPr lang="en-US" sz="1600" i="1" dirty="0" smtClean="0">
                          <a:solidFill>
                            <a:srgbClr val="000000"/>
                          </a:solidFill>
                          <a:latin typeface="Times New Roman"/>
                          <a:ea typeface="Times New Roman"/>
                        </a:rPr>
                        <a:t>2.2</a:t>
                      </a:r>
                      <a:endParaRPr lang="en-US" sz="1600"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i="1" dirty="0" smtClean="0">
                          <a:solidFill>
                            <a:srgbClr val="000000"/>
                          </a:solidFill>
                          <a:latin typeface="Times New Roman"/>
                          <a:ea typeface="Times New Roman"/>
                        </a:rPr>
                        <a:t>3.8</a:t>
                      </a:r>
                      <a:endParaRPr lang="en-US" sz="1600"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i="1" dirty="0" smtClean="0">
                          <a:solidFill>
                            <a:srgbClr val="000000"/>
                          </a:solidFill>
                          <a:latin typeface="Times New Roman"/>
                          <a:ea typeface="Times New Roman"/>
                        </a:rPr>
                        <a:t>2.8</a:t>
                      </a:r>
                      <a:endParaRPr lang="en-US" sz="1600"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i="1" dirty="0" smtClean="0">
                          <a:solidFill>
                            <a:srgbClr val="000000"/>
                          </a:solidFill>
                          <a:latin typeface="Times New Roman"/>
                          <a:ea typeface="Times New Roman"/>
                        </a:rPr>
                        <a:t>3.2</a:t>
                      </a:r>
                      <a:endParaRPr lang="en-US" sz="1600"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630225">
                <a:tc>
                  <a:txBody>
                    <a:bodyPr/>
                    <a:lstStyle/>
                    <a:p>
                      <a:pPr marL="0" marR="0" algn="ctr">
                        <a:spcBef>
                          <a:spcPts val="0"/>
                        </a:spcBef>
                        <a:spcAft>
                          <a:spcPts val="0"/>
                        </a:spcAft>
                      </a:pPr>
                      <a:r>
                        <a:rPr lang="en-US" sz="1800" dirty="0">
                          <a:solidFill>
                            <a:srgbClr val="000000"/>
                          </a:solidFill>
                          <a:latin typeface="Times New Roman"/>
                          <a:ea typeface="Times New Roman"/>
                        </a:rPr>
                        <a:t>High-income countries</a:t>
                      </a:r>
                      <a:endParaRPr lang="en-US" sz="1800" dirty="0">
                        <a:latin typeface="Times New Roman"/>
                        <a:ea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a:solidFill>
                            <a:srgbClr val="000000"/>
                          </a:solidFill>
                          <a:latin typeface="Times New Roman"/>
                          <a:ea typeface="Times New Roman"/>
                        </a:rPr>
                        <a:t>−</a:t>
                      </a:r>
                      <a:r>
                        <a:rPr lang="en-US" sz="1600" dirty="0" smtClean="0">
                          <a:solidFill>
                            <a:srgbClr val="000000"/>
                          </a:solidFill>
                          <a:latin typeface="Times New Roman"/>
                          <a:ea typeface="Times New Roman"/>
                        </a:rPr>
                        <a:t>3.4</a:t>
                      </a:r>
                      <a:endParaRPr lang="en-US" sz="1600" dirty="0">
                        <a:latin typeface="Times New Roman"/>
                        <a:ea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smtClean="0">
                          <a:solidFill>
                            <a:srgbClr val="000000"/>
                          </a:solidFill>
                          <a:latin typeface="Times New Roman"/>
                          <a:ea typeface="Times New Roman"/>
                        </a:rPr>
                        <a:t>2.7</a:t>
                      </a:r>
                      <a:endParaRPr lang="en-US" sz="1600" dirty="0">
                        <a:latin typeface="Times New Roman"/>
                        <a:ea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smtClean="0">
                          <a:solidFill>
                            <a:srgbClr val="000000"/>
                          </a:solidFill>
                          <a:latin typeface="Times New Roman"/>
                          <a:ea typeface="Times New Roman"/>
                        </a:rPr>
                        <a:t>1.6</a:t>
                      </a:r>
                      <a:endParaRPr lang="en-US" sz="1600" dirty="0">
                        <a:latin typeface="Times New Roman"/>
                        <a:ea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smtClean="0">
                          <a:solidFill>
                            <a:srgbClr val="000000"/>
                          </a:solidFill>
                          <a:latin typeface="Times New Roman"/>
                          <a:ea typeface="Times New Roman"/>
                        </a:rPr>
                        <a:t>2.2</a:t>
                      </a:r>
                      <a:endParaRPr lang="en-US" sz="1600" dirty="0">
                        <a:latin typeface="Times New Roman"/>
                        <a:ea typeface="Times New Roman"/>
                      </a:endParaRPr>
                    </a:p>
                  </a:txBody>
                  <a:tcPr marL="68580" marR="68580" marT="0" marB="0" anchor="ctr">
                    <a:lnL>
                      <a:noFill/>
                    </a:lnL>
                    <a:lnR>
                      <a:noFill/>
                    </a:lnR>
                    <a:lnT>
                      <a:noFill/>
                    </a:lnT>
                    <a:lnB>
                      <a:noFill/>
                    </a:lnB>
                  </a:tcPr>
                </a:tc>
              </a:tr>
              <a:tr h="672240">
                <a:tc>
                  <a:txBody>
                    <a:bodyPr/>
                    <a:lstStyle/>
                    <a:p>
                      <a:pPr marL="0" marR="0" algn="ctr">
                        <a:spcBef>
                          <a:spcPts val="0"/>
                        </a:spcBef>
                        <a:spcAft>
                          <a:spcPts val="0"/>
                        </a:spcAft>
                      </a:pPr>
                      <a:r>
                        <a:rPr lang="en-US" sz="1800" dirty="0">
                          <a:solidFill>
                            <a:srgbClr val="000000"/>
                          </a:solidFill>
                          <a:latin typeface="Times New Roman"/>
                          <a:ea typeface="Times New Roman"/>
                        </a:rPr>
                        <a:t>Developing countries</a:t>
                      </a:r>
                      <a:endParaRPr lang="en-US" sz="1800" dirty="0">
                        <a:latin typeface="Times New Roman"/>
                        <a:ea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smtClean="0">
                          <a:solidFill>
                            <a:srgbClr val="000000"/>
                          </a:solidFill>
                          <a:latin typeface="Times New Roman"/>
                          <a:ea typeface="Times New Roman"/>
                        </a:rPr>
                        <a:t>1.9</a:t>
                      </a:r>
                      <a:endParaRPr lang="en-US" sz="1600" dirty="0">
                        <a:latin typeface="Times New Roman"/>
                        <a:ea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smtClean="0">
                          <a:solidFill>
                            <a:srgbClr val="000000"/>
                          </a:solidFill>
                          <a:latin typeface="Times New Roman"/>
                          <a:ea typeface="Times New Roman"/>
                        </a:rPr>
                        <a:t>7.4</a:t>
                      </a:r>
                      <a:endParaRPr lang="en-US" sz="1600" dirty="0">
                        <a:latin typeface="Times New Roman"/>
                        <a:ea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smtClean="0">
                          <a:solidFill>
                            <a:srgbClr val="000000"/>
                          </a:solidFill>
                          <a:latin typeface="Times New Roman"/>
                          <a:ea typeface="Times New Roman"/>
                        </a:rPr>
                        <a:t>6.0</a:t>
                      </a:r>
                      <a:endParaRPr lang="en-US" sz="1600" dirty="0">
                        <a:latin typeface="Times New Roman"/>
                        <a:ea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dirty="0" smtClean="0">
                          <a:solidFill>
                            <a:srgbClr val="000000"/>
                          </a:solidFill>
                          <a:latin typeface="Times New Roman"/>
                          <a:ea typeface="Times New Roman"/>
                        </a:rPr>
                        <a:t>6.0</a:t>
                      </a:r>
                      <a:endParaRPr lang="en-US" sz="1600" dirty="0">
                        <a:latin typeface="Times New Roman"/>
                        <a:ea typeface="Times New Roman"/>
                      </a:endParaRPr>
                    </a:p>
                  </a:txBody>
                  <a:tcPr marL="68580" marR="68580" marT="0" marB="0" anchor="ctr">
                    <a:lnL>
                      <a:noFill/>
                    </a:lnL>
                    <a:lnR>
                      <a:noFill/>
                    </a:lnR>
                    <a:lnT>
                      <a:noFill/>
                    </a:lnT>
                    <a:lnB>
                      <a:noFill/>
                    </a:lnB>
                  </a:tcPr>
                </a:tc>
              </a:tr>
              <a:tr h="577707">
                <a:tc>
                  <a:txBody>
                    <a:bodyPr/>
                    <a:lstStyle/>
                    <a:p>
                      <a:pPr marL="0" marR="0" algn="ctr">
                        <a:spcBef>
                          <a:spcPts val="0"/>
                        </a:spcBef>
                        <a:spcAft>
                          <a:spcPts val="0"/>
                        </a:spcAft>
                      </a:pPr>
                      <a:r>
                        <a:rPr lang="en-US" sz="1800" dirty="0">
                          <a:solidFill>
                            <a:srgbClr val="000000"/>
                          </a:solidFill>
                          <a:latin typeface="Times New Roman"/>
                          <a:ea typeface="Times New Roman"/>
                        </a:rPr>
                        <a:t>Russian Federation</a:t>
                      </a:r>
                      <a:endParaRPr lang="en-US" sz="1800" dirty="0">
                        <a:latin typeface="Times New Roman"/>
                        <a:ea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Times New Roman"/>
                          <a:ea typeface="Times New Roman"/>
                        </a:rPr>
                        <a:t>−</a:t>
                      </a:r>
                      <a:r>
                        <a:rPr lang="en-US" sz="1600" dirty="0" smtClean="0">
                          <a:solidFill>
                            <a:srgbClr val="000000"/>
                          </a:solidFill>
                          <a:latin typeface="Times New Roman"/>
                          <a:ea typeface="Times New Roman"/>
                        </a:rPr>
                        <a:t>7.8</a:t>
                      </a:r>
                      <a:endParaRPr lang="en-US" sz="1600" dirty="0">
                        <a:latin typeface="Times New Roman"/>
                        <a:ea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solidFill>
                            <a:srgbClr val="000000"/>
                          </a:solidFill>
                          <a:latin typeface="Times New Roman"/>
                          <a:ea typeface="Times New Roman"/>
                        </a:rPr>
                        <a:t>4.0</a:t>
                      </a:r>
                      <a:endParaRPr lang="en-US" sz="1600" dirty="0">
                        <a:latin typeface="Times New Roman"/>
                        <a:ea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solidFill>
                            <a:srgbClr val="000000"/>
                          </a:solidFill>
                          <a:latin typeface="Times New Roman"/>
                          <a:ea typeface="Times New Roman"/>
                        </a:rPr>
                        <a:t>4.0</a:t>
                      </a:r>
                      <a:endParaRPr lang="en-US" sz="1600" dirty="0">
                        <a:latin typeface="Times New Roman"/>
                        <a:ea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solidFill>
                            <a:srgbClr val="000000"/>
                          </a:solidFill>
                          <a:latin typeface="Times New Roman"/>
                          <a:ea typeface="Times New Roman"/>
                        </a:rPr>
                        <a:t>3.8</a:t>
                      </a:r>
                      <a:endParaRPr lang="en-US" sz="1600" dirty="0">
                        <a:latin typeface="Times New Roman"/>
                        <a:ea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85800"/>
          </a:xfrm>
        </p:spPr>
        <p:txBody>
          <a:bodyPr/>
          <a:lstStyle/>
          <a:p>
            <a:r>
              <a:rPr lang="en-US" sz="2600" i="1" dirty="0" smtClean="0"/>
              <a:t>The oil price outlook has been revised </a:t>
            </a:r>
            <a:r>
              <a:rPr lang="en-US" sz="2600" i="1" dirty="0" smtClean="0"/>
              <a:t>downward </a:t>
            </a:r>
            <a:endParaRPr lang="en-US" sz="2600" i="1" dirty="0"/>
          </a:p>
        </p:txBody>
      </p:sp>
      <p:sp>
        <p:nvSpPr>
          <p:cNvPr id="63489" name="Rectangle 1"/>
          <p:cNvSpPr>
            <a:spLocks noChangeArrowheads="1"/>
          </p:cNvSpPr>
          <p:nvPr/>
        </p:nvSpPr>
        <p:spPr bwMode="auto">
          <a:xfrm>
            <a:off x="762000" y="1143000"/>
            <a:ext cx="8001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World Bank oil price forecast. Average crude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(Brent, Dubai and WTI), simple average, $/bbl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6" name="Chart 5"/>
          <p:cNvGraphicFramePr/>
          <p:nvPr/>
        </p:nvGraphicFramePr>
        <p:xfrm>
          <a:off x="1219200" y="1905000"/>
          <a:ext cx="71628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1027" name="Rectangle 3"/>
          <p:cNvSpPr>
            <a:spLocks noChangeArrowheads="1"/>
          </p:cNvSpPr>
          <p:nvPr/>
        </p:nvSpPr>
        <p:spPr bwMode="auto">
          <a:xfrm>
            <a:off x="990600" y="6065223"/>
            <a:ext cx="2506392"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Source: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World Bank staff</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Outlook for Russia: 2010 - 2012</a:t>
            </a:r>
            <a:endParaRPr lang="en-US" dirty="0"/>
          </a:p>
        </p:txBody>
      </p:sp>
      <p:sp>
        <p:nvSpPr>
          <p:cNvPr id="64514" name="Rectangle 2"/>
          <p:cNvSpPr>
            <a:spLocks noChangeArrowheads="1"/>
          </p:cNvSpPr>
          <p:nvPr/>
        </p:nvSpPr>
        <p:spPr bwMode="auto">
          <a:xfrm>
            <a:off x="281725" y="5943600"/>
            <a:ext cx="8862275"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Source: Russian Economic Report, The World Bank.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762000" y="1219202"/>
          <a:ext cx="7772399" cy="4329543"/>
        </p:xfrm>
        <a:graphic>
          <a:graphicData uri="http://schemas.openxmlformats.org/drawingml/2006/table">
            <a:tbl>
              <a:tblPr/>
              <a:tblGrid>
                <a:gridCol w="4279187"/>
                <a:gridCol w="1746606"/>
                <a:gridCol w="1746606"/>
              </a:tblGrid>
              <a:tr h="443345">
                <a:tc>
                  <a:txBody>
                    <a:bodyPr/>
                    <a:lstStyle/>
                    <a:p>
                      <a:pPr marL="73025" marR="0" algn="ctr" defTabSz="914400" rtl="0" eaLnBrk="1" latinLnBrk="0" hangingPunct="1">
                        <a:spcBef>
                          <a:spcPts val="0"/>
                        </a:spcBef>
                        <a:spcAft>
                          <a:spcPts val="0"/>
                        </a:spcAft>
                        <a:tabLst>
                          <a:tab pos="1051560" algn="l"/>
                          <a:tab pos="3794760" algn="l"/>
                        </a:tabLst>
                      </a:pPr>
                      <a:endParaRPr lang="en-US" sz="1800" kern="1200" dirty="0">
                        <a:solidFill>
                          <a:srgbClr val="0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defTabSz="914400" rtl="0" eaLnBrk="1" latinLnBrk="0" hangingPunct="1">
                        <a:spcBef>
                          <a:spcPts val="0"/>
                        </a:spcBef>
                        <a:spcAft>
                          <a:spcPts val="0"/>
                        </a:spcAft>
                        <a:tabLst>
                          <a:tab pos="1051560" algn="l"/>
                          <a:tab pos="3794760" algn="l"/>
                        </a:tabLst>
                      </a:pPr>
                      <a:r>
                        <a:rPr lang="en-US" sz="1800" kern="1200" dirty="0">
                          <a:solidFill>
                            <a:srgbClr val="000000"/>
                          </a:solidFill>
                          <a:latin typeface="Times New Roman"/>
                          <a:ea typeface="Times New Roman"/>
                          <a:cs typeface="Times New Roman"/>
                        </a:rPr>
                        <a:t>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defTabSz="914400" rtl="0" eaLnBrk="1" latinLnBrk="0" hangingPunct="1">
                        <a:spcBef>
                          <a:spcPts val="0"/>
                        </a:spcBef>
                        <a:spcAft>
                          <a:spcPts val="0"/>
                        </a:spcAft>
                        <a:tabLst>
                          <a:tab pos="1051560" algn="l"/>
                          <a:tab pos="3794760" algn="l"/>
                        </a:tabLst>
                      </a:pPr>
                      <a:r>
                        <a:rPr lang="en-US" sz="1800" kern="1200" dirty="0">
                          <a:solidFill>
                            <a:srgbClr val="000000"/>
                          </a:solidFill>
                          <a:latin typeface="Times New Roman"/>
                          <a:ea typeface="Times New Roman"/>
                          <a:cs typeface="Times New Roman"/>
                        </a:rPr>
                        <a:t>2012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5">
                <a:tc>
                  <a:txBody>
                    <a:bodyPr/>
                    <a:lstStyle/>
                    <a:p>
                      <a:pPr marL="73025" marR="0" algn="l" defTabSz="914400" rtl="0" eaLnBrk="1" latinLnBrk="0" hangingPunct="1">
                        <a:spcBef>
                          <a:spcPts val="0"/>
                        </a:spcBef>
                        <a:spcAft>
                          <a:spcPts val="0"/>
                        </a:spcAft>
                        <a:tabLst>
                          <a:tab pos="1051560" algn="l"/>
                          <a:tab pos="3794760" algn="l"/>
                        </a:tabLst>
                      </a:pPr>
                      <a:r>
                        <a:rPr lang="en-US" sz="1800" kern="1200" dirty="0">
                          <a:solidFill>
                            <a:srgbClr val="000000"/>
                          </a:solidFill>
                          <a:latin typeface="Times New Roman"/>
                          <a:ea typeface="Times New Roman"/>
                          <a:cs typeface="Times New Roman"/>
                        </a:rPr>
                        <a:t>GDP growth (%)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en-US" sz="1600" dirty="0" smtClean="0">
                          <a:solidFill>
                            <a:srgbClr val="000000"/>
                          </a:solidFill>
                          <a:latin typeface="Times New Roman"/>
                          <a:ea typeface="Times New Roman"/>
                          <a:cs typeface="Times New Roman"/>
                        </a:rPr>
                        <a:t>4.0</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en-US" sz="1600" dirty="0" smtClean="0">
                          <a:solidFill>
                            <a:srgbClr val="000000"/>
                          </a:solidFill>
                          <a:latin typeface="Times New Roman"/>
                          <a:ea typeface="Times New Roman"/>
                          <a:cs typeface="Times New Roman"/>
                        </a:rPr>
                        <a:t>3.8</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508">
                <a:tc>
                  <a:txBody>
                    <a:bodyPr/>
                    <a:lstStyle/>
                    <a:p>
                      <a:pPr marL="73025" marR="0" algn="l" defTabSz="914400" rtl="0" eaLnBrk="1" latinLnBrk="0" hangingPunct="1">
                        <a:spcBef>
                          <a:spcPts val="0"/>
                        </a:spcBef>
                        <a:spcAft>
                          <a:spcPts val="0"/>
                        </a:spcAft>
                        <a:tabLst>
                          <a:tab pos="1051560" algn="l"/>
                          <a:tab pos="3794760" algn="l"/>
                        </a:tabLst>
                      </a:pPr>
                      <a:r>
                        <a:rPr lang="en-US" sz="1800" kern="1200" dirty="0">
                          <a:solidFill>
                            <a:srgbClr val="000000"/>
                          </a:solidFill>
                          <a:latin typeface="Times New Roman"/>
                          <a:ea typeface="Times New Roman"/>
                          <a:cs typeface="Times New Roman"/>
                        </a:rPr>
                        <a:t>Consolidated government balance (%)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ru-RU" sz="1600" i="1" dirty="0" smtClean="0">
                          <a:solidFill>
                            <a:srgbClr val="000000"/>
                          </a:solidFill>
                          <a:latin typeface="Times New Roman"/>
                          <a:ea typeface="Times New Roman"/>
                          <a:cs typeface="Times New Roman"/>
                        </a:rPr>
                        <a:t>-</a:t>
                      </a:r>
                      <a:r>
                        <a:rPr lang="en-US" sz="1600" dirty="0" smtClean="0">
                          <a:solidFill>
                            <a:srgbClr val="000000"/>
                          </a:solidFill>
                          <a:latin typeface="Times New Roman"/>
                          <a:ea typeface="Times New Roman"/>
                          <a:cs typeface="Times New Roman"/>
                        </a:rPr>
                        <a:t>0.2</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ru-RU" sz="1600" i="1" dirty="0" smtClean="0">
                          <a:solidFill>
                            <a:srgbClr val="000000"/>
                          </a:solidFill>
                          <a:latin typeface="Times New Roman"/>
                          <a:ea typeface="Times New Roman"/>
                          <a:cs typeface="Times New Roman"/>
                        </a:rPr>
                        <a:t>-</a:t>
                      </a:r>
                      <a:r>
                        <a:rPr lang="en-US" sz="1600" dirty="0" smtClean="0">
                          <a:solidFill>
                            <a:srgbClr val="000000"/>
                          </a:solidFill>
                          <a:latin typeface="Times New Roman"/>
                          <a:ea typeface="Times New Roman"/>
                          <a:cs typeface="Times New Roman"/>
                        </a:rPr>
                        <a:t>1.6</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671">
                <a:tc>
                  <a:txBody>
                    <a:bodyPr/>
                    <a:lstStyle/>
                    <a:p>
                      <a:pPr marL="73025" marR="0" algn="l" defTabSz="914400" rtl="0" eaLnBrk="1" latinLnBrk="0" hangingPunct="1">
                        <a:spcBef>
                          <a:spcPts val="0"/>
                        </a:spcBef>
                        <a:spcAft>
                          <a:spcPts val="0"/>
                        </a:spcAft>
                        <a:tabLst>
                          <a:tab pos="1051560" algn="l"/>
                          <a:tab pos="3794760" algn="l"/>
                        </a:tabLst>
                      </a:pPr>
                      <a:r>
                        <a:rPr lang="en-US" sz="1800" kern="1200" dirty="0">
                          <a:solidFill>
                            <a:srgbClr val="000000"/>
                          </a:solidFill>
                          <a:latin typeface="Times New Roman"/>
                          <a:ea typeface="Times New Roman"/>
                          <a:cs typeface="Times New Roman"/>
                        </a:rPr>
                        <a:t>Current account (US$ billions)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en-US" sz="1600" dirty="0" smtClean="0">
                          <a:solidFill>
                            <a:srgbClr val="000000"/>
                          </a:solidFill>
                          <a:latin typeface="Times New Roman"/>
                          <a:ea typeface="Times New Roman"/>
                          <a:cs typeface="Times New Roman"/>
                        </a:rPr>
                        <a:t>67.0</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ru-RU" sz="1600" dirty="0" smtClean="0">
                          <a:solidFill>
                            <a:srgbClr val="000000"/>
                          </a:solidFill>
                          <a:latin typeface="Times New Roman"/>
                          <a:ea typeface="Times New Roman"/>
                          <a:cs typeface="Times New Roman"/>
                        </a:rPr>
                        <a:t>21</a:t>
                      </a:r>
                      <a:r>
                        <a:rPr lang="en-US" sz="1600" dirty="0" smtClean="0">
                          <a:solidFill>
                            <a:srgbClr val="000000"/>
                          </a:solidFill>
                          <a:latin typeface="Times New Roman"/>
                          <a:ea typeface="Times New Roman"/>
                          <a:cs typeface="Times New Roman"/>
                        </a:rPr>
                        <a:t>.</a:t>
                      </a:r>
                      <a:r>
                        <a:rPr lang="ru-RU" sz="1600" dirty="0" smtClean="0">
                          <a:solidFill>
                            <a:srgbClr val="000000"/>
                          </a:solidFill>
                          <a:latin typeface="Times New Roman"/>
                          <a:ea typeface="Times New Roman"/>
                          <a:cs typeface="Times New Roman"/>
                        </a:rPr>
                        <a:t>0</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529">
                <a:tc>
                  <a:txBody>
                    <a:bodyPr/>
                    <a:lstStyle/>
                    <a:p>
                      <a:pPr marL="73025" marR="0" algn="r" defTabSz="914400" rtl="0" eaLnBrk="1" latinLnBrk="0" hangingPunct="1">
                        <a:spcBef>
                          <a:spcPts val="0"/>
                        </a:spcBef>
                        <a:spcAft>
                          <a:spcPts val="0"/>
                        </a:spcAft>
                        <a:tabLst>
                          <a:tab pos="1051560" algn="l"/>
                          <a:tab pos="3794760" algn="l"/>
                        </a:tabLst>
                      </a:pPr>
                      <a:r>
                        <a:rPr lang="en-US" sz="1800" kern="1200" dirty="0">
                          <a:solidFill>
                            <a:srgbClr val="000000"/>
                          </a:solidFill>
                          <a:latin typeface="Times New Roman"/>
                          <a:ea typeface="Times New Roman"/>
                          <a:cs typeface="Times New Roman"/>
                        </a:rPr>
                        <a:t>Percentage of GDP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en-US" sz="1600" i="1" dirty="0" smtClean="0">
                          <a:solidFill>
                            <a:srgbClr val="000000"/>
                          </a:solidFill>
                          <a:latin typeface="Times New Roman"/>
                          <a:ea typeface="Times New Roman"/>
                          <a:cs typeface="Times New Roman"/>
                        </a:rPr>
                        <a:t>3.8</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ru-RU" sz="1600" i="1" dirty="0" smtClean="0">
                          <a:solidFill>
                            <a:srgbClr val="000000"/>
                          </a:solidFill>
                          <a:latin typeface="Times New Roman"/>
                          <a:ea typeface="Times New Roman"/>
                          <a:cs typeface="Times New Roman"/>
                        </a:rPr>
                        <a:t>1</a:t>
                      </a:r>
                      <a:r>
                        <a:rPr lang="en-US" sz="1600" i="1" dirty="0" smtClean="0">
                          <a:solidFill>
                            <a:srgbClr val="000000"/>
                          </a:solidFill>
                          <a:latin typeface="Times New Roman"/>
                          <a:ea typeface="Times New Roman"/>
                          <a:cs typeface="Times New Roman"/>
                        </a:rPr>
                        <a:t>.</a:t>
                      </a:r>
                      <a:r>
                        <a:rPr lang="ru-RU" sz="1600" i="1" dirty="0" smtClean="0">
                          <a:solidFill>
                            <a:srgbClr val="000000"/>
                          </a:solidFill>
                          <a:latin typeface="Times New Roman"/>
                          <a:ea typeface="Times New Roman"/>
                          <a:cs typeface="Times New Roman"/>
                        </a:rPr>
                        <a:t>1</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5">
                <a:tc>
                  <a:txBody>
                    <a:bodyPr/>
                    <a:lstStyle/>
                    <a:p>
                      <a:pPr marL="73025" marR="0" algn="l" defTabSz="914400" rtl="0" eaLnBrk="1" latinLnBrk="0" hangingPunct="1">
                        <a:spcBef>
                          <a:spcPts val="0"/>
                        </a:spcBef>
                        <a:spcAft>
                          <a:spcPts val="0"/>
                        </a:spcAft>
                        <a:tabLst>
                          <a:tab pos="1051560" algn="l"/>
                          <a:tab pos="3794760" algn="l"/>
                        </a:tabLst>
                      </a:pPr>
                      <a:r>
                        <a:rPr lang="en-US" sz="1800" kern="1200" dirty="0">
                          <a:solidFill>
                            <a:srgbClr val="000000"/>
                          </a:solidFill>
                          <a:latin typeface="Times New Roman"/>
                          <a:ea typeface="Times New Roman"/>
                          <a:cs typeface="Times New Roman"/>
                        </a:rPr>
                        <a:t>Capital account (US$ billions)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ru-RU" sz="1600" i="1" dirty="0" smtClean="0">
                          <a:solidFill>
                            <a:srgbClr val="000000"/>
                          </a:solidFill>
                          <a:latin typeface="Times New Roman"/>
                          <a:ea typeface="Times New Roman"/>
                          <a:cs typeface="Times New Roman"/>
                        </a:rPr>
                        <a:t>-</a:t>
                      </a:r>
                      <a:r>
                        <a:rPr lang="ru-RU" sz="1600" dirty="0" smtClean="0">
                          <a:solidFill>
                            <a:srgbClr val="000000"/>
                          </a:solidFill>
                          <a:latin typeface="Times New Roman"/>
                          <a:ea typeface="Times New Roman"/>
                          <a:cs typeface="Times New Roman"/>
                        </a:rPr>
                        <a:t>30</a:t>
                      </a:r>
                      <a:r>
                        <a:rPr lang="en-US" sz="1600" dirty="0" smtClean="0">
                          <a:solidFill>
                            <a:srgbClr val="000000"/>
                          </a:solidFill>
                          <a:latin typeface="Times New Roman"/>
                          <a:ea typeface="Times New Roman"/>
                          <a:cs typeface="Times New Roman"/>
                        </a:rPr>
                        <a:t>.</a:t>
                      </a:r>
                      <a:r>
                        <a:rPr lang="ru-RU" sz="1600" dirty="0" smtClean="0">
                          <a:solidFill>
                            <a:srgbClr val="000000"/>
                          </a:solidFill>
                          <a:latin typeface="Times New Roman"/>
                          <a:ea typeface="Times New Roman"/>
                          <a:cs typeface="Times New Roman"/>
                        </a:rPr>
                        <a:t>0</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ru-RU" sz="1600" i="1" dirty="0" smtClean="0">
                          <a:solidFill>
                            <a:srgbClr val="000000"/>
                          </a:solidFill>
                          <a:latin typeface="Times New Roman"/>
                          <a:ea typeface="Times New Roman"/>
                          <a:cs typeface="Times New Roman"/>
                        </a:rPr>
                        <a:t>-</a:t>
                      </a:r>
                      <a:r>
                        <a:rPr lang="ru-RU" sz="1600" dirty="0" smtClean="0">
                          <a:solidFill>
                            <a:srgbClr val="000000"/>
                          </a:solidFill>
                          <a:latin typeface="Times New Roman"/>
                          <a:ea typeface="Times New Roman"/>
                          <a:cs typeface="Times New Roman"/>
                        </a:rPr>
                        <a:t>6</a:t>
                      </a:r>
                      <a:r>
                        <a:rPr lang="en-US" sz="1600" dirty="0" smtClean="0">
                          <a:solidFill>
                            <a:srgbClr val="000000"/>
                          </a:solidFill>
                          <a:latin typeface="Times New Roman"/>
                          <a:ea typeface="Times New Roman"/>
                          <a:cs typeface="Times New Roman"/>
                        </a:rPr>
                        <a:t>.</a:t>
                      </a:r>
                      <a:r>
                        <a:rPr lang="ru-RU" sz="1600" dirty="0" smtClean="0">
                          <a:solidFill>
                            <a:srgbClr val="000000"/>
                          </a:solidFill>
                          <a:latin typeface="Times New Roman"/>
                          <a:ea typeface="Times New Roman"/>
                          <a:cs typeface="Times New Roman"/>
                        </a:rPr>
                        <a:t>0</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455">
                <a:tc>
                  <a:txBody>
                    <a:bodyPr/>
                    <a:lstStyle/>
                    <a:p>
                      <a:pPr marL="73025" marR="0" algn="r" defTabSz="914400" rtl="0" eaLnBrk="1" latinLnBrk="0" hangingPunct="1">
                        <a:spcBef>
                          <a:spcPts val="0"/>
                        </a:spcBef>
                        <a:spcAft>
                          <a:spcPts val="0"/>
                        </a:spcAft>
                        <a:tabLst>
                          <a:tab pos="1051560" algn="l"/>
                          <a:tab pos="3794760" algn="l"/>
                        </a:tabLst>
                      </a:pPr>
                      <a:r>
                        <a:rPr lang="en-US" sz="1800" kern="1200" dirty="0">
                          <a:solidFill>
                            <a:srgbClr val="000000"/>
                          </a:solidFill>
                          <a:latin typeface="Times New Roman"/>
                          <a:ea typeface="Times New Roman"/>
                          <a:cs typeface="Times New Roman"/>
                        </a:rPr>
                        <a:t>Percentage of GDP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en-US" sz="1600" i="1" dirty="0">
                          <a:solidFill>
                            <a:srgbClr val="000000"/>
                          </a:solidFill>
                          <a:latin typeface="Times New Roman"/>
                          <a:ea typeface="Times New Roman"/>
                          <a:cs typeface="Times New Roman"/>
                        </a:rPr>
                        <a:t>-</a:t>
                      </a:r>
                      <a:r>
                        <a:rPr lang="en-US" sz="1600" i="1" dirty="0" smtClean="0">
                          <a:solidFill>
                            <a:srgbClr val="000000"/>
                          </a:solidFill>
                          <a:latin typeface="Times New Roman"/>
                          <a:ea typeface="Times New Roman"/>
                          <a:cs typeface="Times New Roman"/>
                        </a:rPr>
                        <a:t>1.</a:t>
                      </a:r>
                      <a:r>
                        <a:rPr lang="ru-RU" sz="1600" i="1" dirty="0" smtClean="0">
                          <a:solidFill>
                            <a:srgbClr val="000000"/>
                          </a:solidFill>
                          <a:latin typeface="Times New Roman"/>
                          <a:ea typeface="Times New Roman"/>
                          <a:cs typeface="Times New Roman"/>
                        </a:rPr>
                        <a:t>7</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ru-RU" sz="1600" i="1" dirty="0" smtClean="0">
                          <a:solidFill>
                            <a:srgbClr val="000000"/>
                          </a:solidFill>
                          <a:latin typeface="Times New Roman"/>
                          <a:ea typeface="Times New Roman"/>
                          <a:cs typeface="Times New Roman"/>
                        </a:rPr>
                        <a:t>-0</a:t>
                      </a:r>
                      <a:r>
                        <a:rPr lang="en-US" sz="1600" i="1" dirty="0" smtClean="0">
                          <a:solidFill>
                            <a:srgbClr val="000000"/>
                          </a:solidFill>
                          <a:latin typeface="Times New Roman"/>
                          <a:ea typeface="Times New Roman"/>
                          <a:cs typeface="Times New Roman"/>
                        </a:rPr>
                        <a:t>.</a:t>
                      </a:r>
                      <a:r>
                        <a:rPr lang="ru-RU" sz="1600" i="1" dirty="0" smtClean="0">
                          <a:solidFill>
                            <a:srgbClr val="000000"/>
                          </a:solidFill>
                          <a:latin typeface="Times New Roman"/>
                          <a:ea typeface="Times New Roman"/>
                          <a:cs typeface="Times New Roman"/>
                        </a:rPr>
                        <a:t>3</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5">
                <a:tc>
                  <a:txBody>
                    <a:bodyPr/>
                    <a:lstStyle/>
                    <a:p>
                      <a:pPr marL="73025" marR="0" algn="l" defTabSz="914400" rtl="0" eaLnBrk="1" latinLnBrk="0" hangingPunct="1">
                        <a:spcBef>
                          <a:spcPts val="0"/>
                        </a:spcBef>
                        <a:spcAft>
                          <a:spcPts val="0"/>
                        </a:spcAft>
                        <a:tabLst>
                          <a:tab pos="1051560" algn="l"/>
                          <a:tab pos="3794760" algn="l"/>
                        </a:tabLst>
                      </a:pPr>
                      <a:r>
                        <a:rPr lang="en-US" sz="1800" kern="1200" dirty="0">
                          <a:solidFill>
                            <a:srgbClr val="000000"/>
                          </a:solidFill>
                          <a:latin typeface="Times New Roman"/>
                          <a:ea typeface="Times New Roman"/>
                          <a:cs typeface="Times New Roman"/>
                        </a:rPr>
                        <a:t>Oil price assumption (US$ per barrel)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en-US" sz="1600" dirty="0" smtClean="0">
                          <a:latin typeface="Times New Roman"/>
                          <a:ea typeface="Times New Roman"/>
                          <a:cs typeface="Times New Roman"/>
                        </a:rPr>
                        <a:t>103.0</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tabLst>
                          <a:tab pos="1051560" algn="l"/>
                          <a:tab pos="3794760" algn="l"/>
                        </a:tabLst>
                      </a:pPr>
                      <a:r>
                        <a:rPr lang="en-US" sz="1600" dirty="0" smtClean="0">
                          <a:latin typeface="Times New Roman"/>
                          <a:ea typeface="Times New Roman"/>
                          <a:cs typeface="Times New Roman"/>
                        </a:rPr>
                        <a:t>94.7</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09600" y="228600"/>
            <a:ext cx="8229600" cy="579438"/>
          </a:xfrm>
        </p:spPr>
        <p:txBody>
          <a:bodyPr/>
          <a:lstStyle/>
          <a:p>
            <a:r>
              <a:rPr lang="en-US" sz="3200" i="1" dirty="0" smtClean="0"/>
              <a:t>Demand Sources of Russia’s Growth</a:t>
            </a:r>
          </a:p>
        </p:txBody>
      </p:sp>
      <p:sp>
        <p:nvSpPr>
          <p:cNvPr id="5" name="Text Placeholder 4"/>
          <p:cNvSpPr>
            <a:spLocks noGrp="1"/>
          </p:cNvSpPr>
          <p:nvPr>
            <p:ph type="body" idx="1"/>
          </p:nvPr>
        </p:nvSpPr>
        <p:spPr>
          <a:xfrm>
            <a:off x="1676400" y="762000"/>
            <a:ext cx="6781800" cy="639762"/>
          </a:xfrm>
        </p:spPr>
        <p:txBody>
          <a:bodyPr/>
          <a:lstStyle/>
          <a:p>
            <a:r>
              <a:rPr lang="en-US" sz="1600" dirty="0" smtClean="0"/>
              <a:t>Demand sources of Russia’s real growth, by quarter, 2008–11 (percent change year to year)</a:t>
            </a:r>
          </a:p>
        </p:txBody>
      </p:sp>
      <p:sp>
        <p:nvSpPr>
          <p:cNvPr id="10241" name="Rectangle 1"/>
          <p:cNvSpPr>
            <a:spLocks noChangeArrowheads="1"/>
          </p:cNvSpPr>
          <p:nvPr/>
        </p:nvSpPr>
        <p:spPr bwMode="auto">
          <a:xfrm>
            <a:off x="914400" y="6309211"/>
            <a:ext cx="3731984"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Source: Rosstat; World Bank staff estimates.</a:t>
            </a:r>
            <a:endParaRPr kumimoji="0" lang="en-US" sz="1400" b="0" i="1"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7"/>
          <p:cNvPicPr/>
          <p:nvPr/>
        </p:nvPicPr>
        <p:blipFill>
          <a:blip r:embed="rId3" cstate="print"/>
          <a:srcRect/>
          <a:stretch>
            <a:fillRect/>
          </a:stretch>
        </p:blipFill>
        <p:spPr bwMode="auto">
          <a:xfrm>
            <a:off x="1295400" y="1524000"/>
            <a:ext cx="71628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600200"/>
          </a:xfrm>
        </p:spPr>
        <p:txBody>
          <a:bodyPr/>
          <a:lstStyle/>
          <a:p>
            <a:r>
              <a:rPr lang="en-US" sz="2000" dirty="0" smtClean="0"/>
              <a:t>Russia’s national poverty rate during 2009 and 2010 was essentially flat, and the government managed to cushion the effect on the poor through a large fiscal stimulus, but poverty reduction going forward will be more difficult</a:t>
            </a:r>
            <a:endParaRPr lang="en-US" sz="2000" i="1" dirty="0"/>
          </a:p>
        </p:txBody>
      </p:sp>
      <p:sp>
        <p:nvSpPr>
          <p:cNvPr id="5" name="Rectangle 4"/>
          <p:cNvSpPr/>
          <p:nvPr/>
        </p:nvSpPr>
        <p:spPr>
          <a:xfrm>
            <a:off x="990600" y="5715000"/>
            <a:ext cx="6934200" cy="584775"/>
          </a:xfrm>
          <a:prstGeom prst="rect">
            <a:avLst/>
          </a:prstGeom>
        </p:spPr>
        <p:txBody>
          <a:bodyPr wrap="square">
            <a:spAutoFit/>
          </a:bodyPr>
          <a:lstStyle/>
          <a:p>
            <a:pPr algn="l"/>
            <a:r>
              <a:rPr lang="en-US" sz="1600" i="1" dirty="0" smtClean="0"/>
              <a:t>Sources:</a:t>
            </a:r>
            <a:r>
              <a:rPr lang="en-US" sz="1600" dirty="0" smtClean="0"/>
              <a:t> Rosstat, actual data for 2006–10; RER team calculations based on Household Budget Survey data and projections for 2011–12.</a:t>
            </a:r>
            <a:endParaRPr lang="en-US" sz="1600" dirty="0"/>
          </a:p>
        </p:txBody>
      </p:sp>
      <p:pic>
        <p:nvPicPr>
          <p:cNvPr id="6" name="Picture 5"/>
          <p:cNvPicPr/>
          <p:nvPr/>
        </p:nvPicPr>
        <p:blipFill>
          <a:blip r:embed="rId2" cstate="print"/>
          <a:srcRect/>
          <a:stretch>
            <a:fillRect/>
          </a:stretch>
        </p:blipFill>
        <p:spPr bwMode="auto">
          <a:xfrm>
            <a:off x="609600" y="2209800"/>
            <a:ext cx="8229600" cy="34362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lstStyle/>
          <a:p>
            <a:r>
              <a:rPr lang="en-US" dirty="0" smtClean="0"/>
              <a:t>Thinking About the Unthinkable: How Bad Can it Get in Russia?</a:t>
            </a:r>
            <a:endParaRPr lang="en-US" dirty="0"/>
          </a:p>
        </p:txBody>
      </p:sp>
      <p:sp>
        <p:nvSpPr>
          <p:cNvPr id="7" name="Rectangle 6"/>
          <p:cNvSpPr/>
          <p:nvPr/>
        </p:nvSpPr>
        <p:spPr>
          <a:xfrm>
            <a:off x="685800" y="1219201"/>
            <a:ext cx="8229600" cy="5109091"/>
          </a:xfrm>
          <a:prstGeom prst="rect">
            <a:avLst/>
          </a:prstGeom>
        </p:spPr>
        <p:txBody>
          <a:bodyPr wrap="square">
            <a:spAutoFit/>
          </a:bodyPr>
          <a:lstStyle/>
          <a:p>
            <a:pPr algn="just"/>
            <a:endParaRPr lang="en-US" sz="1600" dirty="0" smtClean="0"/>
          </a:p>
          <a:p>
            <a:pPr algn="just"/>
            <a:r>
              <a:rPr lang="en-US" sz="1600" dirty="0" smtClean="0"/>
              <a:t>TWO RISK SCENARIOS </a:t>
            </a:r>
          </a:p>
          <a:p>
            <a:pPr algn="just"/>
            <a:endParaRPr lang="en-US" sz="1800" b="1" dirty="0" smtClean="0"/>
          </a:p>
          <a:p>
            <a:pPr algn="just"/>
            <a:r>
              <a:rPr lang="en-US" sz="1800" b="1" dirty="0" smtClean="0"/>
              <a:t>“moderate shock” scenario</a:t>
            </a:r>
            <a:r>
              <a:rPr lang="en-US" sz="1800" dirty="0" smtClean="0"/>
              <a:t>:</a:t>
            </a:r>
          </a:p>
          <a:p>
            <a:pPr algn="just"/>
            <a:r>
              <a:rPr lang="en-US" sz="1600" dirty="0" smtClean="0"/>
              <a:t> </a:t>
            </a:r>
          </a:p>
          <a:p>
            <a:pPr algn="just"/>
            <a:r>
              <a:rPr lang="en-US" sz="1600" dirty="0" smtClean="0"/>
              <a:t>global growth outlook gradually deteriorates, but remains positive, reflected in lower oil price outlook to an average of US$80 (a drop of about US$15 compared with the baseline outlook). </a:t>
            </a:r>
          </a:p>
          <a:p>
            <a:pPr algn="just"/>
            <a:endParaRPr lang="en-US" sz="1600" dirty="0" smtClean="0"/>
          </a:p>
          <a:p>
            <a:pPr algn="just"/>
            <a:endParaRPr lang="en-US" sz="1600" dirty="0" smtClean="0"/>
          </a:p>
          <a:p>
            <a:pPr algn="just"/>
            <a:r>
              <a:rPr lang="en-US" sz="1800" b="1" dirty="0" smtClean="0"/>
              <a:t>“severe shock” scenario</a:t>
            </a:r>
            <a:r>
              <a:rPr lang="en-US" sz="1800" dirty="0" smtClean="0"/>
              <a:t>:</a:t>
            </a:r>
          </a:p>
          <a:p>
            <a:pPr algn="just"/>
            <a:r>
              <a:rPr lang="en-US" sz="1600" dirty="0" smtClean="0"/>
              <a:t> </a:t>
            </a:r>
          </a:p>
          <a:p>
            <a:pPr algn="just"/>
            <a:r>
              <a:rPr lang="en-US" sz="1600" dirty="0" smtClean="0"/>
              <a:t>global outlook is severely affected by the recession in one of the major economic blocks, resulting in a sharp contraction in global demand and demand for oil. Under these conditions, oil demand would fall sharply and prices could again average $60 in 2012 (as in 2009). </a:t>
            </a:r>
          </a:p>
          <a:p>
            <a:pPr algn="just"/>
            <a:endParaRPr lang="en-US" sz="1600" dirty="0" smtClean="0"/>
          </a:p>
          <a:p>
            <a:pPr algn="just"/>
            <a:endParaRPr lang="en-US" sz="1600" dirty="0" smtClean="0"/>
          </a:p>
          <a:p>
            <a:pPr algn="l"/>
            <a:endParaRPr lang="en-US" sz="1600" dirty="0" smtClean="0"/>
          </a:p>
          <a:p>
            <a:pPr algn="l"/>
            <a:endParaRPr 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7772400" cy="381000"/>
          </a:xfrm>
        </p:spPr>
        <p:txBody>
          <a:bodyPr/>
          <a:lstStyle/>
          <a:p>
            <a:pPr algn="l">
              <a:spcBef>
                <a:spcPts val="600"/>
              </a:spcBef>
              <a:spcAft>
                <a:spcPts val="2400"/>
              </a:spcAft>
            </a:pPr>
            <a:r>
              <a:rPr lang="en-US" sz="1600" dirty="0" smtClean="0"/>
              <a:t>“Moderate shock” scenario: in 2011, growth is moderately affected, but in 2012 growth is cut by 2 percentage points from the baseline.</a:t>
            </a:r>
            <a:br>
              <a:rPr lang="en-US" sz="1600" dirty="0" smtClean="0"/>
            </a:br>
            <a:r>
              <a:rPr lang="en-US" sz="1600" dirty="0" smtClean="0"/>
              <a:t/>
            </a:r>
            <a:br>
              <a:rPr lang="en-US" sz="1600" dirty="0" smtClean="0"/>
            </a:br>
            <a:r>
              <a:rPr lang="en-US" sz="1600" dirty="0" smtClean="0"/>
              <a:t> “Severe shock” scenario: Russia’s economy would enter a recession with negative growth in 2012. </a:t>
            </a:r>
            <a:endParaRPr lang="en-US" sz="1600" dirty="0"/>
          </a:p>
        </p:txBody>
      </p:sp>
      <p:graphicFrame>
        <p:nvGraphicFramePr>
          <p:cNvPr id="6" name="Chart 5"/>
          <p:cNvGraphicFramePr/>
          <p:nvPr/>
        </p:nvGraphicFramePr>
        <p:xfrm>
          <a:off x="609600" y="2133600"/>
          <a:ext cx="8229600" cy="4434445"/>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1600200" y="6488668"/>
            <a:ext cx="5715000" cy="369332"/>
          </a:xfrm>
          <a:prstGeom prst="rect">
            <a:avLst/>
          </a:prstGeom>
        </p:spPr>
        <p:txBody>
          <a:bodyPr wrap="square">
            <a:spAutoFit/>
          </a:bodyPr>
          <a:lstStyle/>
          <a:p>
            <a:pPr lvl="0" fontAlgn="base">
              <a:spcBef>
                <a:spcPct val="0"/>
              </a:spcBef>
              <a:spcAft>
                <a:spcPct val="0"/>
              </a:spcAft>
            </a:pPr>
            <a:r>
              <a:rPr lang="en-US" sz="1400" i="1" dirty="0" smtClean="0">
                <a:latin typeface="Arial" pitchFamily="34" charset="0"/>
                <a:ea typeface="Times New Roman" pitchFamily="18" charset="0"/>
                <a:cs typeface="Arial" pitchFamily="34" charset="0"/>
              </a:rPr>
              <a:t>Source: Rosstat; World Bank staff estimates</a:t>
            </a:r>
            <a:r>
              <a:rPr lang="en-US" i="1" dirty="0" smtClean="0">
                <a:latin typeface="Arial" pitchFamily="34" charset="0"/>
                <a:ea typeface="Times New Roman" pitchFamily="18" charset="0"/>
                <a:cs typeface="Arial" pitchFamily="34" charset="0"/>
              </a:rPr>
              <a:t>.</a:t>
            </a:r>
            <a:endParaRPr lang="en-US" i="1" dirty="0" smtClean="0">
              <a:latin typeface="Arial" pitchFamily="34" charset="0"/>
              <a:cs typeface="Arial" pitchFamily="34" charset="0"/>
            </a:endParaRPr>
          </a:p>
        </p:txBody>
      </p:sp>
      <p:sp>
        <p:nvSpPr>
          <p:cNvPr id="7" name="TextBox 6"/>
          <p:cNvSpPr txBox="1"/>
          <p:nvPr/>
        </p:nvSpPr>
        <p:spPr>
          <a:xfrm>
            <a:off x="2514600" y="0"/>
            <a:ext cx="5867400" cy="400110"/>
          </a:xfrm>
          <a:prstGeom prst="rect">
            <a:avLst/>
          </a:prstGeom>
          <a:noFill/>
        </p:spPr>
        <p:txBody>
          <a:bodyPr wrap="square" rtlCol="0">
            <a:spAutoFit/>
          </a:bodyPr>
          <a:lstStyle/>
          <a:p>
            <a:r>
              <a:rPr lang="en-US" sz="2000" dirty="0" smtClean="0"/>
              <a:t>Simulations: Russia’s real GDP growth</a:t>
            </a: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315200" cy="457200"/>
          </a:xfrm>
        </p:spPr>
        <p:txBody>
          <a:bodyPr/>
          <a:lstStyle/>
          <a:p>
            <a:r>
              <a:rPr lang="en-US" dirty="0" smtClean="0"/>
              <a:t>Simulations: Unemployment</a:t>
            </a:r>
            <a:endParaRPr lang="en-US" dirty="0"/>
          </a:p>
        </p:txBody>
      </p:sp>
      <p:graphicFrame>
        <p:nvGraphicFramePr>
          <p:cNvPr id="6" name="Chart 5"/>
          <p:cNvGraphicFramePr/>
          <p:nvPr/>
        </p:nvGraphicFramePr>
        <p:xfrm>
          <a:off x="685800" y="1524000"/>
          <a:ext cx="7924800" cy="464325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1600200" y="6324601"/>
            <a:ext cx="5943600" cy="307777"/>
          </a:xfrm>
          <a:prstGeom prst="rect">
            <a:avLst/>
          </a:prstGeom>
        </p:spPr>
        <p:txBody>
          <a:bodyPr wrap="square">
            <a:spAutoFit/>
          </a:bodyPr>
          <a:lstStyle/>
          <a:p>
            <a:r>
              <a:rPr lang="en-US" sz="1400" i="1" dirty="0" smtClean="0">
                <a:latin typeface="Arial" pitchFamily="34" charset="0"/>
                <a:ea typeface="Times New Roman" pitchFamily="18" charset="0"/>
                <a:cs typeface="Arial" pitchFamily="34" charset="0"/>
              </a:rPr>
              <a:t>Source: Rosstat; World Bank staff estimates</a:t>
            </a:r>
            <a:endParaRPr lang="en-US" sz="1400" dirty="0"/>
          </a:p>
        </p:txBody>
      </p:sp>
      <p:sp>
        <p:nvSpPr>
          <p:cNvPr id="68609" name="Rectangle 1"/>
          <p:cNvSpPr>
            <a:spLocks noChangeArrowheads="1"/>
          </p:cNvSpPr>
          <p:nvPr/>
        </p:nvSpPr>
        <p:spPr bwMode="auto">
          <a:xfrm>
            <a:off x="304800" y="608767"/>
            <a:ext cx="8534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“Moderate shock” scenario: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unemployment would trend back to 7 percent in 2012.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lang="en-US" sz="1600" b="1" dirty="0" smtClean="0">
                <a:solidFill>
                  <a:schemeClr val="tx1"/>
                </a:solidFill>
                <a:latin typeface="Arial" pitchFamily="34" charset="0"/>
                <a:ea typeface="Times New Roman" pitchFamily="18" charset="0"/>
                <a:cs typeface="Arial" pitchFamily="34" charset="0"/>
              </a:rPr>
              <a:t>S</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evere shock” scenario:</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unemployment is  rising almost 1.5 percentage points higher than in the baseline outlook in 2012.</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315200" cy="381000"/>
          </a:xfrm>
        </p:spPr>
        <p:txBody>
          <a:bodyPr/>
          <a:lstStyle/>
          <a:p>
            <a:r>
              <a:rPr lang="en-US" dirty="0" smtClean="0"/>
              <a:t>Simulations: Consolidated Budget Balance</a:t>
            </a:r>
            <a:endParaRPr lang="en-US" dirty="0"/>
          </a:p>
        </p:txBody>
      </p:sp>
      <p:graphicFrame>
        <p:nvGraphicFramePr>
          <p:cNvPr id="7" name="Chart 6"/>
          <p:cNvGraphicFramePr/>
          <p:nvPr/>
        </p:nvGraphicFramePr>
        <p:xfrm>
          <a:off x="1066800" y="2286000"/>
          <a:ext cx="7239000" cy="4250377"/>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590800" y="6550223"/>
            <a:ext cx="5943600" cy="307777"/>
          </a:xfrm>
          <a:prstGeom prst="rect">
            <a:avLst/>
          </a:prstGeom>
        </p:spPr>
        <p:txBody>
          <a:bodyPr wrap="square">
            <a:spAutoFit/>
          </a:bodyPr>
          <a:lstStyle/>
          <a:p>
            <a:r>
              <a:rPr lang="en-US" sz="1400" i="1" dirty="0" smtClean="0">
                <a:latin typeface="Arial" pitchFamily="34" charset="0"/>
                <a:ea typeface="Times New Roman" pitchFamily="18" charset="0"/>
                <a:cs typeface="Arial" pitchFamily="34" charset="0"/>
              </a:rPr>
              <a:t>Source: Rosstat; World Bank staff estimates</a:t>
            </a:r>
            <a:endParaRPr lang="en-US" sz="1400" dirty="0"/>
          </a:p>
        </p:txBody>
      </p:sp>
      <p:sp>
        <p:nvSpPr>
          <p:cNvPr id="6" name="Rectangle 5"/>
          <p:cNvSpPr/>
          <p:nvPr/>
        </p:nvSpPr>
        <p:spPr>
          <a:xfrm>
            <a:off x="457200" y="381001"/>
            <a:ext cx="8534400" cy="2139047"/>
          </a:xfrm>
          <a:prstGeom prst="rect">
            <a:avLst/>
          </a:prstGeom>
        </p:spPr>
        <p:txBody>
          <a:bodyPr wrap="square">
            <a:spAutoFit/>
          </a:bodyPr>
          <a:lstStyle/>
          <a:p>
            <a:pPr algn="l">
              <a:spcAft>
                <a:spcPts val="600"/>
              </a:spcAft>
            </a:pPr>
            <a:r>
              <a:rPr lang="en-US" sz="1600" b="1" dirty="0" smtClean="0"/>
              <a:t>“Moderate shock scenario”: </a:t>
            </a:r>
            <a:r>
              <a:rPr lang="en-US" sz="1600" dirty="0" smtClean="0"/>
              <a:t>in 2012, without corrective adjustment, fiscal balance deteriorates sharply to 3.1 percent of GDP. This would likely result in the use of remaining balances in the Reserve Fund and recourse to domestic financing.</a:t>
            </a:r>
          </a:p>
          <a:p>
            <a:pPr algn="l"/>
            <a:r>
              <a:rPr lang="en-US" sz="1600" b="1" dirty="0" smtClean="0"/>
              <a:t>“Severe shock” scenario:</a:t>
            </a:r>
            <a:r>
              <a:rPr lang="en-US" sz="1600" dirty="0" smtClean="0"/>
              <a:t> without countervailing fiscal measures, fiscal balance would turn into a deficit of about 5.3 percent of GDP. This would require a combination of fiscal measures, including financing.</a:t>
            </a:r>
          </a:p>
          <a:p>
            <a:pPr algn="l"/>
            <a:endParaRPr lang="en-US" sz="1600" dirty="0" smtClean="0"/>
          </a:p>
          <a:p>
            <a:pPr algn="l"/>
            <a:endParaRPr lang="en-US" sz="1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315200" cy="533400"/>
          </a:xfrm>
        </p:spPr>
        <p:txBody>
          <a:bodyPr/>
          <a:lstStyle/>
          <a:p>
            <a:r>
              <a:rPr lang="en-US" dirty="0" smtClean="0"/>
              <a:t>Simulations: Consumption</a:t>
            </a:r>
            <a:endParaRPr lang="en-US" dirty="0"/>
          </a:p>
        </p:txBody>
      </p:sp>
      <p:graphicFrame>
        <p:nvGraphicFramePr>
          <p:cNvPr id="7" name="Chart 6"/>
          <p:cNvGraphicFramePr/>
          <p:nvPr/>
        </p:nvGraphicFramePr>
        <p:xfrm>
          <a:off x="1295400" y="1752600"/>
          <a:ext cx="7239000" cy="4555177"/>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1600200" y="6324601"/>
            <a:ext cx="5943600" cy="307777"/>
          </a:xfrm>
          <a:prstGeom prst="rect">
            <a:avLst/>
          </a:prstGeom>
        </p:spPr>
        <p:txBody>
          <a:bodyPr wrap="square">
            <a:spAutoFit/>
          </a:bodyPr>
          <a:lstStyle/>
          <a:p>
            <a:r>
              <a:rPr lang="en-US" sz="1400" i="1" dirty="0" smtClean="0">
                <a:latin typeface="Arial" pitchFamily="34" charset="0"/>
                <a:ea typeface="Times New Roman" pitchFamily="18" charset="0"/>
                <a:cs typeface="Arial" pitchFamily="34" charset="0"/>
              </a:rPr>
              <a:t>Source: Rosstat; World Bank staff estimates</a:t>
            </a:r>
            <a:endParaRPr lang="en-US" sz="1400" dirty="0"/>
          </a:p>
        </p:txBody>
      </p:sp>
      <p:sp>
        <p:nvSpPr>
          <p:cNvPr id="6" name="Rectangle 5"/>
          <p:cNvSpPr/>
          <p:nvPr/>
        </p:nvSpPr>
        <p:spPr>
          <a:xfrm>
            <a:off x="457200" y="762000"/>
            <a:ext cx="8534400" cy="584775"/>
          </a:xfrm>
          <a:prstGeom prst="rect">
            <a:avLst/>
          </a:prstGeom>
        </p:spPr>
        <p:txBody>
          <a:bodyPr wrap="square">
            <a:spAutoFit/>
          </a:bodyPr>
          <a:lstStyle/>
          <a:p>
            <a:pPr algn="just"/>
            <a:r>
              <a:rPr lang="en-US" sz="1600" dirty="0" smtClean="0"/>
              <a:t>The pattern of real consumption in Russia is expected to remain resilient to negative shocks with consumption growth remaining higher than GDP growth in 2011–12.</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533400" y="228599"/>
            <a:ext cx="8610600" cy="685801"/>
          </a:xfrm>
        </p:spPr>
        <p:txBody>
          <a:bodyPr/>
          <a:lstStyle/>
          <a:p>
            <a:pPr algn="l" eaLnBrk="1" hangingPunct="1"/>
            <a:r>
              <a:rPr lang="en-US" sz="3600" cap="small" dirty="0" smtClean="0"/>
              <a:t>I. Global trends</a:t>
            </a:r>
            <a:endParaRPr lang="en-US" altLang="ko-KR" cap="small" dirty="0" smtClean="0"/>
          </a:p>
        </p:txBody>
      </p:sp>
      <p:sp>
        <p:nvSpPr>
          <p:cNvPr id="7171" name="Rectangle 3"/>
          <p:cNvSpPr>
            <a:spLocks noGrp="1" noChangeArrowheads="1"/>
          </p:cNvSpPr>
          <p:nvPr>
            <p:ph type="body" idx="4294967295"/>
          </p:nvPr>
        </p:nvSpPr>
        <p:spPr>
          <a:xfrm>
            <a:off x="609600" y="762000"/>
            <a:ext cx="8001000" cy="4800600"/>
          </a:xfrm>
        </p:spPr>
        <p:txBody>
          <a:bodyPr/>
          <a:lstStyle/>
          <a:p>
            <a:pPr eaLnBrk="1" hangingPunct="1">
              <a:lnSpc>
                <a:spcPct val="120000"/>
              </a:lnSpc>
              <a:spcAft>
                <a:spcPts val="1200"/>
              </a:spcAft>
              <a:buNone/>
            </a:pPr>
            <a:r>
              <a:rPr lang="en-US" i="1" dirty="0" smtClean="0"/>
              <a:t>	</a:t>
            </a:r>
            <a:r>
              <a:rPr lang="en-US" sz="2400" b="1" dirty="0" smtClean="0"/>
              <a:t>Growing risks to global growth and commodity </a:t>
            </a:r>
            <a:r>
              <a:rPr lang="en-US" sz="2400" b="1" dirty="0" smtClean="0"/>
              <a:t>prices:</a:t>
            </a:r>
            <a:endParaRPr lang="en-US" sz="2400" b="1" dirty="0" smtClean="0"/>
          </a:p>
          <a:p>
            <a:pPr algn="just" eaLnBrk="1" hangingPunct="1">
              <a:lnSpc>
                <a:spcPct val="120000"/>
              </a:lnSpc>
              <a:spcAft>
                <a:spcPts val="2400"/>
              </a:spcAft>
            </a:pPr>
            <a:r>
              <a:rPr lang="en-US" sz="1800" dirty="0" smtClean="0"/>
              <a:t>Dramatic mark-down of U.S. sovereign debt ratings</a:t>
            </a:r>
          </a:p>
          <a:p>
            <a:pPr algn="just" eaLnBrk="1" hangingPunct="1">
              <a:lnSpc>
                <a:spcPct val="120000"/>
              </a:lnSpc>
              <a:spcAft>
                <a:spcPts val="2400"/>
              </a:spcAft>
            </a:pPr>
            <a:r>
              <a:rPr lang="en-US" sz="1800" dirty="0" smtClean="0"/>
              <a:t>Lower-than-expected growth in the U.S. and EU in the first half of 2011 </a:t>
            </a:r>
          </a:p>
          <a:p>
            <a:pPr algn="just" eaLnBrk="1" hangingPunct="1">
              <a:lnSpc>
                <a:spcPct val="120000"/>
              </a:lnSpc>
              <a:spcAft>
                <a:spcPts val="2400"/>
              </a:spcAft>
            </a:pPr>
            <a:r>
              <a:rPr lang="en-US" sz="1800" dirty="0" smtClean="0"/>
              <a:t>Global market turbulence </a:t>
            </a:r>
          </a:p>
          <a:p>
            <a:pPr algn="just" eaLnBrk="1" hangingPunct="1">
              <a:lnSpc>
                <a:spcPct val="120000"/>
              </a:lnSpc>
              <a:spcAft>
                <a:spcPts val="2400"/>
              </a:spcAft>
            </a:pPr>
            <a:r>
              <a:rPr lang="en-US" sz="1800" dirty="0" smtClean="0"/>
              <a:t>Renewed uncertainties about the European debt crisis</a:t>
            </a:r>
          </a:p>
          <a:p>
            <a:pPr algn="just" eaLnBrk="1" hangingPunct="1">
              <a:lnSpc>
                <a:spcPct val="120000"/>
              </a:lnSpc>
              <a:spcAft>
                <a:spcPts val="2400"/>
              </a:spcAft>
            </a:pPr>
            <a:r>
              <a:rPr lang="en-US" sz="1800" dirty="0" smtClean="0"/>
              <a:t>Preliminary, downward revisions to the global outlook</a:t>
            </a:r>
          </a:p>
          <a:p>
            <a:pPr algn="just" eaLnBrk="1" hangingPunct="1">
              <a:lnSpc>
                <a:spcPct val="120000"/>
              </a:lnSpc>
            </a:pPr>
            <a:r>
              <a:rPr lang="en-US" sz="1800" dirty="0" smtClean="0"/>
              <a:t>High-income countries’ growth to slow to 1.6 percent in 2011 from 2.7 percent in 2010 </a:t>
            </a:r>
            <a:endParaRPr lang="ru-RU" sz="1800" dirty="0" smtClean="0"/>
          </a:p>
          <a:p>
            <a:pPr algn="just" eaLnBrk="1" hangingPunct="1">
              <a:lnSpc>
                <a:spcPct val="120000"/>
              </a:lnSpc>
            </a:pPr>
            <a:r>
              <a:rPr lang="en-US" sz="1800" dirty="0" smtClean="0"/>
              <a:t>Slowing of growth in low- and middle-income countries is less pronounced:</a:t>
            </a:r>
            <a:r>
              <a:rPr lang="ru-RU" sz="1800" dirty="0" smtClean="0"/>
              <a:t> </a:t>
            </a:r>
            <a:r>
              <a:rPr lang="en-US" sz="1800" dirty="0" smtClean="0"/>
              <a:t>to 6</a:t>
            </a:r>
            <a:r>
              <a:rPr lang="en-US" sz="1800" b="1" dirty="0" smtClean="0"/>
              <a:t> </a:t>
            </a:r>
            <a:r>
              <a:rPr lang="en-US" sz="1800" dirty="0" smtClean="0"/>
              <a:t>percent in 2011 from more than 7</a:t>
            </a:r>
            <a:r>
              <a:rPr lang="en-US" sz="1800" b="1" dirty="0" smtClean="0"/>
              <a:t> </a:t>
            </a:r>
            <a:r>
              <a:rPr lang="en-US" sz="1800" dirty="0" smtClean="0"/>
              <a:t>percent in 2010</a:t>
            </a:r>
            <a:endParaRPr lang="ru-RU" sz="1800" dirty="0" smtClean="0"/>
          </a:p>
          <a:p>
            <a:pPr eaLnBrk="1" hangingPunct="1">
              <a:lnSpc>
                <a:spcPct val="120000"/>
              </a:lnSpc>
            </a:pPr>
            <a:endParaRPr lang="en-US" sz="1800" i="1" dirty="0" smtClean="0"/>
          </a:p>
          <a:p>
            <a:pPr marL="347472" lvl="1" indent="-347472" eaLnBrk="1" hangingPunct="1">
              <a:lnSpc>
                <a:spcPct val="120000"/>
              </a:lnSpc>
              <a:buNone/>
            </a:pPr>
            <a:r>
              <a:rPr lang="en-US" sz="2400" b="1" dirty="0" smtClean="0">
                <a:ea typeface="+mn-ea"/>
                <a:cs typeface="+mn-cs"/>
              </a:rPr>
              <a:t>    </a:t>
            </a:r>
          </a:p>
          <a:p>
            <a:pPr marL="347472" lvl="1" indent="-347472" eaLnBrk="1" hangingPunct="1">
              <a:lnSpc>
                <a:spcPct val="120000"/>
              </a:lnSpc>
              <a:buNone/>
            </a:pPr>
            <a:r>
              <a:rPr lang="en-US" sz="2400" b="1" dirty="0" smtClean="0"/>
              <a:t>  </a:t>
            </a:r>
            <a:endParaRPr lang="en-US" sz="2400" b="1" dirty="0" smtClean="0">
              <a:ea typeface="+mn-ea"/>
              <a:cs typeface="+mn-cs"/>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 Russia’s outlook</a:t>
            </a:r>
            <a:endParaRPr lang="en-US" dirty="0"/>
          </a:p>
        </p:txBody>
      </p:sp>
      <p:sp>
        <p:nvSpPr>
          <p:cNvPr id="3" name="Content Placeholder 2"/>
          <p:cNvSpPr>
            <a:spLocks noGrp="1"/>
          </p:cNvSpPr>
          <p:nvPr>
            <p:ph idx="1"/>
          </p:nvPr>
        </p:nvSpPr>
        <p:spPr>
          <a:xfrm>
            <a:off x="838200" y="1219200"/>
            <a:ext cx="8077200" cy="5029200"/>
          </a:xfrm>
        </p:spPr>
        <p:txBody>
          <a:bodyPr/>
          <a:lstStyle/>
          <a:p>
            <a:pPr>
              <a:spcAft>
                <a:spcPts val="1800"/>
              </a:spcAft>
            </a:pPr>
            <a:r>
              <a:rPr lang="en-US" sz="1800" dirty="0" smtClean="0"/>
              <a:t>Global growth is now projected to slow in the face of significant market turbulence, slowdown in the United States and European Union, and associated uncertainties. </a:t>
            </a:r>
          </a:p>
          <a:p>
            <a:pPr>
              <a:spcAft>
                <a:spcPts val="1800"/>
              </a:spcAft>
            </a:pPr>
            <a:r>
              <a:rPr lang="en-US" sz="1800" dirty="0" smtClean="0"/>
              <a:t>With heightened risks to global growth and lower commodity prices, we now expect Russia’s real GDP to grow 4 percent in 2011 (down from 4.4 percent expected in June) due to the lower Q2 outcome and the impact on domestic demand of the external conditions. </a:t>
            </a:r>
          </a:p>
          <a:p>
            <a:pPr>
              <a:spcAft>
                <a:spcPts val="1800"/>
              </a:spcAft>
            </a:pPr>
            <a:r>
              <a:rPr lang="en-US" sz="1800" dirty="0" smtClean="0"/>
              <a:t>The balance of payments position is expected to deteriorate toward end-2011, while capital flows are likely to remain volatile, reflecting increased global uncertainties. </a:t>
            </a:r>
          </a:p>
          <a:p>
            <a:pPr>
              <a:spcAft>
                <a:spcPts val="1800"/>
              </a:spcAft>
            </a:pPr>
            <a:r>
              <a:rPr lang="en-US" sz="1800" dirty="0" smtClean="0"/>
              <a:t>Unemployment is expected to remain under 7 percent but as the activity returns to pre-crisis level, further reduction in unemployment and poverty will be slow. </a:t>
            </a:r>
          </a:p>
          <a:p>
            <a:pPr>
              <a:spcAft>
                <a:spcPts val="1800"/>
              </a:spcAft>
            </a:pPr>
            <a:r>
              <a:rPr lang="en-US" sz="1800" dirty="0" smtClean="0"/>
              <a:t>Given the current trends and policies, we expect inflationary pressures to diminish somewhat faster than we projected before. </a:t>
            </a:r>
          </a:p>
          <a:p>
            <a:endParaRPr lang="en-US" sz="1800" dirty="0" smtClean="0"/>
          </a:p>
          <a:p>
            <a:endParaRPr lang="en-US"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Downside scenarios suggest</a:t>
            </a:r>
            <a:endParaRPr lang="sr-Latn-CS" dirty="0"/>
          </a:p>
        </p:txBody>
      </p:sp>
      <p:sp>
        <p:nvSpPr>
          <p:cNvPr id="3" name="Content Placeholder 2"/>
          <p:cNvSpPr>
            <a:spLocks noGrp="1"/>
          </p:cNvSpPr>
          <p:nvPr>
            <p:ph idx="1"/>
          </p:nvPr>
        </p:nvSpPr>
        <p:spPr>
          <a:xfrm>
            <a:off x="685800" y="1066800"/>
            <a:ext cx="8229600" cy="5791200"/>
          </a:xfrm>
        </p:spPr>
        <p:txBody>
          <a:bodyPr/>
          <a:lstStyle/>
          <a:p>
            <a:r>
              <a:rPr lang="en-US" b="1" dirty="0" smtClean="0"/>
              <a:t>Relatively soft landing </a:t>
            </a:r>
            <a:r>
              <a:rPr lang="en-US" dirty="0" smtClean="0"/>
              <a:t>of growth to 3.5 percent in 2011 and 2 percent in 2012 and financeable fiscal deficit of about 3 percent of GDP</a:t>
            </a:r>
          </a:p>
          <a:p>
            <a:pPr>
              <a:buNone/>
            </a:pPr>
            <a:endParaRPr lang="en-US" dirty="0" smtClean="0"/>
          </a:p>
          <a:p>
            <a:r>
              <a:rPr lang="en-US" b="1" dirty="0" smtClean="0"/>
              <a:t>Hard landing </a:t>
            </a:r>
            <a:r>
              <a:rPr lang="en-US" dirty="0" smtClean="0"/>
              <a:t>to 3.3 percent growth in 2011 and -1.5 percent in 2012 with fiscal deficit exceeding 5 percent of GDP requiring comprehensive fiscal measures</a:t>
            </a:r>
          </a:p>
          <a:p>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600200" y="381000"/>
            <a:ext cx="3962400" cy="838200"/>
          </a:xfrm>
        </p:spPr>
        <p:txBody>
          <a:bodyPr/>
          <a:lstStyle/>
          <a:p>
            <a:pPr eaLnBrk="1" hangingPunct="1"/>
            <a:r>
              <a:rPr lang="en-US" smtClean="0"/>
              <a:t>Thank you!</a:t>
            </a:r>
          </a:p>
        </p:txBody>
      </p:sp>
      <p:pic>
        <p:nvPicPr>
          <p:cNvPr id="32771" name="photo" descr="Saint Basil Cathedral on Red Square, Moscow">
            <a:hlinkClick r:id="rId3"/>
          </p:cNvPr>
          <p:cNvPicPr>
            <a:picLocks noGrp="1" noChangeAspect="1" noChangeArrowheads="1"/>
          </p:cNvPicPr>
          <p:nvPr>
            <p:ph idx="1"/>
          </p:nvPr>
        </p:nvPicPr>
        <p:blipFill>
          <a:blip r:embed="rId4" cstate="print"/>
          <a:srcRect/>
          <a:stretch>
            <a:fillRect/>
          </a:stretch>
        </p:blipFill>
        <p:spPr>
          <a:xfrm>
            <a:off x="2895600" y="1371600"/>
            <a:ext cx="3252788" cy="487045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04800"/>
            <a:ext cx="9144000" cy="836613"/>
          </a:xfrm>
        </p:spPr>
        <p:txBody>
          <a:bodyPr/>
          <a:lstStyle/>
          <a:p>
            <a:pPr eaLnBrk="1" hangingPunct="1">
              <a:lnSpc>
                <a:spcPct val="120000"/>
              </a:lnSpc>
            </a:pPr>
            <a:r>
              <a:rPr lang="en-US" sz="2800" dirty="0" smtClean="0"/>
              <a:t>Global Industrial Production: Output Momentum Slowing</a:t>
            </a:r>
            <a:endParaRPr lang="en-US" sz="2800" i="1" dirty="0" smtClean="0">
              <a:solidFill>
                <a:schemeClr val="tx1"/>
              </a:solidFill>
            </a:endParaRPr>
          </a:p>
        </p:txBody>
      </p:sp>
      <p:sp>
        <p:nvSpPr>
          <p:cNvPr id="38913" name="Rectangle 1"/>
          <p:cNvSpPr>
            <a:spLocks noChangeArrowheads="1"/>
          </p:cNvSpPr>
          <p:nvPr/>
        </p:nvSpPr>
        <p:spPr bwMode="auto">
          <a:xfrm>
            <a:off x="3462566" y="6338500"/>
            <a:ext cx="2828467"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Source:</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Global prospects, World Bank.</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p:cNvPicPr/>
          <p:nvPr/>
        </p:nvPicPr>
        <p:blipFill>
          <a:blip r:embed="rId3" cstate="print"/>
          <a:srcRect/>
          <a:stretch>
            <a:fillRect/>
          </a:stretch>
        </p:blipFill>
        <p:spPr bwMode="auto">
          <a:xfrm>
            <a:off x="609600" y="1447800"/>
            <a:ext cx="8077200" cy="4876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144000" cy="1066800"/>
          </a:xfrm>
        </p:spPr>
        <p:txBody>
          <a:bodyPr/>
          <a:lstStyle/>
          <a:p>
            <a:pPr algn="ctr"/>
            <a:r>
              <a:rPr lang="en-US" sz="3200" dirty="0" smtClean="0">
                <a:solidFill>
                  <a:schemeClr val="tx1"/>
                </a:solidFill>
                <a:latin typeface="Times New Roman"/>
                <a:ea typeface="Times New Roman"/>
              </a:rPr>
              <a:t>Capital flows to developing countries-reflecting rising risks and uncertainty</a:t>
            </a:r>
          </a:p>
        </p:txBody>
      </p:sp>
      <p:sp>
        <p:nvSpPr>
          <p:cNvPr id="36865" name="Rectangle 1"/>
          <p:cNvSpPr>
            <a:spLocks noChangeArrowheads="1"/>
          </p:cNvSpPr>
          <p:nvPr/>
        </p:nvSpPr>
        <p:spPr bwMode="auto">
          <a:xfrm>
            <a:off x="2743200" y="6324600"/>
            <a:ext cx="3399777"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Source:</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Global prospects, World Bank.</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Text Placeholder 5"/>
          <p:cNvSpPr>
            <a:spLocks noGrp="1"/>
          </p:cNvSpPr>
          <p:nvPr>
            <p:ph type="body" sz="quarter" idx="3"/>
          </p:nvPr>
        </p:nvSpPr>
        <p:spPr/>
        <p:txBody>
          <a:bodyPr/>
          <a:lstStyle/>
          <a:p>
            <a:endParaRPr lang="en-US" dirty="0"/>
          </a:p>
        </p:txBody>
      </p:sp>
      <p:pic>
        <p:nvPicPr>
          <p:cNvPr id="8" name="Picture 7"/>
          <p:cNvPicPr/>
          <p:nvPr/>
        </p:nvPicPr>
        <p:blipFill>
          <a:blip r:embed="rId2" cstate="print"/>
          <a:srcRect/>
          <a:stretch>
            <a:fillRect/>
          </a:stretch>
        </p:blipFill>
        <p:spPr bwMode="auto">
          <a:xfrm>
            <a:off x="533400" y="1143000"/>
            <a:ext cx="8001000" cy="5181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Continuing debt crisis in the Eurozone and rising global uncertainty</a:t>
            </a:r>
            <a:endParaRPr lang="en-US" dirty="0"/>
          </a:p>
        </p:txBody>
      </p:sp>
      <p:sp>
        <p:nvSpPr>
          <p:cNvPr id="10" name="TextBox 9"/>
          <p:cNvSpPr txBox="1"/>
          <p:nvPr/>
        </p:nvSpPr>
        <p:spPr>
          <a:xfrm>
            <a:off x="1066800" y="6324600"/>
            <a:ext cx="2971800" cy="338554"/>
          </a:xfrm>
          <a:prstGeom prst="rect">
            <a:avLst/>
          </a:prstGeom>
          <a:noFill/>
        </p:spPr>
        <p:txBody>
          <a:bodyPr wrap="square" rtlCol="0">
            <a:spAutoFit/>
          </a:bodyPr>
          <a:lstStyle/>
          <a:p>
            <a:pPr algn="l"/>
            <a:r>
              <a:rPr lang="en-US" sz="1600" dirty="0" smtClean="0"/>
              <a:t>Source: Bloomberg.</a:t>
            </a:r>
            <a:endParaRPr lang="en-US" sz="1600" dirty="0"/>
          </a:p>
        </p:txBody>
      </p:sp>
      <p:pic>
        <p:nvPicPr>
          <p:cNvPr id="30722" name="Picture 2"/>
          <p:cNvPicPr>
            <a:picLocks noChangeAspect="1" noChangeArrowheads="1"/>
          </p:cNvPicPr>
          <p:nvPr/>
        </p:nvPicPr>
        <p:blipFill>
          <a:blip r:embed="rId2" cstate="print"/>
          <a:srcRect/>
          <a:stretch>
            <a:fillRect/>
          </a:stretch>
        </p:blipFill>
        <p:spPr bwMode="auto">
          <a:xfrm>
            <a:off x="914399" y="1524000"/>
            <a:ext cx="7737971" cy="4572000"/>
          </a:xfrm>
          <a:prstGeom prst="rect">
            <a:avLst/>
          </a:prstGeom>
          <a:noFill/>
          <a:ln w="9525">
            <a:noFill/>
            <a:miter lim="800000"/>
            <a:headEnd/>
            <a:tailEnd/>
          </a:ln>
        </p:spPr>
      </p:pic>
      <p:sp>
        <p:nvSpPr>
          <p:cNvPr id="30723" name="Rectangle 3"/>
          <p:cNvSpPr>
            <a:spLocks noChangeArrowheads="1"/>
          </p:cNvSpPr>
          <p:nvPr/>
        </p:nvSpPr>
        <p:spPr bwMode="auto">
          <a:xfrm>
            <a:off x="914400" y="838200"/>
            <a:ext cx="6096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Selected Credit Default Swap Spreads	</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five-year sovereign credit default swaps, basis points</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0"/>
            <a:ext cx="8915400" cy="838200"/>
          </a:xfrm>
        </p:spPr>
        <p:txBody>
          <a:bodyPr/>
          <a:lstStyle/>
          <a:p>
            <a:pPr eaLnBrk="1" hangingPunct="1"/>
            <a:r>
              <a:rPr lang="en-US" dirty="0" smtClean="0"/>
              <a:t>RUSSIA’S RECENT ECONOMIC DEVELOPMENTS AND MACRO POLICIES IN 2011</a:t>
            </a:r>
          </a:p>
        </p:txBody>
      </p:sp>
      <p:sp>
        <p:nvSpPr>
          <p:cNvPr id="12291" name="Rectangle 3"/>
          <p:cNvSpPr txBox="1">
            <a:spLocks noChangeArrowheads="1"/>
          </p:cNvSpPr>
          <p:nvPr/>
        </p:nvSpPr>
        <p:spPr bwMode="auto">
          <a:xfrm>
            <a:off x="609600" y="1066800"/>
            <a:ext cx="8382000" cy="5334000"/>
          </a:xfrm>
          <a:prstGeom prst="rect">
            <a:avLst/>
          </a:prstGeom>
          <a:noFill/>
          <a:ln w="9525">
            <a:noFill/>
            <a:miter lim="800000"/>
            <a:headEnd/>
            <a:tailEnd/>
          </a:ln>
        </p:spPr>
        <p:txBody>
          <a:bodyPr/>
          <a:lstStyle/>
          <a:p>
            <a:pPr marL="342900" indent="-342900" algn="l" eaLnBrk="0" hangingPunct="0">
              <a:spcBef>
                <a:spcPct val="20000"/>
              </a:spcBef>
              <a:spcAft>
                <a:spcPts val="1200"/>
              </a:spcAft>
              <a:buClr>
                <a:srgbClr val="006699"/>
              </a:buClr>
              <a:buFontTx/>
              <a:buChar char="•"/>
              <a:defRPr/>
            </a:pPr>
            <a:r>
              <a:rPr lang="en-US" sz="2400" i="1" dirty="0" smtClean="0">
                <a:solidFill>
                  <a:srgbClr val="333333"/>
                </a:solidFill>
                <a:latin typeface="+mn-lt"/>
              </a:rPr>
              <a:t>Economic growth slowed in the second quarter of 2011 as the inventory restocking cycle waned</a:t>
            </a:r>
          </a:p>
          <a:p>
            <a:pPr marL="342900" indent="-342900" algn="l" eaLnBrk="0" hangingPunct="0">
              <a:spcBef>
                <a:spcPct val="20000"/>
              </a:spcBef>
              <a:spcAft>
                <a:spcPts val="1200"/>
              </a:spcAft>
              <a:buClr>
                <a:srgbClr val="006699"/>
              </a:buClr>
              <a:buFontTx/>
              <a:buChar char="•"/>
              <a:defRPr/>
            </a:pPr>
            <a:r>
              <a:rPr lang="en-US" sz="2400" i="1" dirty="0" smtClean="0">
                <a:solidFill>
                  <a:srgbClr val="333333"/>
                </a:solidFill>
                <a:latin typeface="+mn-lt"/>
              </a:rPr>
              <a:t> </a:t>
            </a:r>
            <a:r>
              <a:rPr lang="en-US" sz="2400" i="1" dirty="0">
                <a:solidFill>
                  <a:srgbClr val="333333"/>
                </a:solidFill>
                <a:latin typeface="+mn-lt"/>
              </a:rPr>
              <a:t>Balance of </a:t>
            </a:r>
            <a:r>
              <a:rPr lang="en-US" sz="2400" i="1" dirty="0" smtClean="0">
                <a:solidFill>
                  <a:srgbClr val="333333"/>
                </a:solidFill>
                <a:latin typeface="+mn-lt"/>
              </a:rPr>
              <a:t>payments – deteriorating because of capital outflows</a:t>
            </a:r>
          </a:p>
          <a:p>
            <a:pPr marL="342900" indent="-342900" algn="l" eaLnBrk="0" hangingPunct="0">
              <a:spcBef>
                <a:spcPct val="20000"/>
              </a:spcBef>
              <a:spcAft>
                <a:spcPts val="1200"/>
              </a:spcAft>
              <a:buClr>
                <a:srgbClr val="006699"/>
              </a:buClr>
              <a:buFontTx/>
              <a:buChar char="•"/>
              <a:defRPr/>
            </a:pPr>
            <a:r>
              <a:rPr lang="en-US" sz="2400" i="1" dirty="0" smtClean="0">
                <a:solidFill>
                  <a:srgbClr val="333333"/>
                </a:solidFill>
                <a:latin typeface="+mn-lt"/>
              </a:rPr>
              <a:t>External debt - improving access to longer-term financing</a:t>
            </a:r>
          </a:p>
          <a:p>
            <a:pPr marL="342900" indent="-342900" algn="l" eaLnBrk="0" hangingPunct="0">
              <a:spcBef>
                <a:spcPct val="20000"/>
              </a:spcBef>
              <a:spcAft>
                <a:spcPts val="1200"/>
              </a:spcAft>
              <a:buClr>
                <a:srgbClr val="006699"/>
              </a:buClr>
              <a:buFontTx/>
              <a:buChar char="•"/>
              <a:defRPr/>
            </a:pPr>
            <a:r>
              <a:rPr lang="en-US" sz="2400" i="1" dirty="0" smtClean="0">
                <a:solidFill>
                  <a:srgbClr val="333333"/>
                </a:solidFill>
                <a:latin typeface="+mn-lt"/>
              </a:rPr>
              <a:t>Labor markets –– improving unemployment, rigid poverty</a:t>
            </a:r>
          </a:p>
          <a:p>
            <a:pPr marL="342900" indent="-342900" algn="l" eaLnBrk="0" hangingPunct="0">
              <a:spcBef>
                <a:spcPct val="20000"/>
              </a:spcBef>
              <a:spcAft>
                <a:spcPts val="1200"/>
              </a:spcAft>
              <a:buClr>
                <a:srgbClr val="006699"/>
              </a:buClr>
              <a:buFontTx/>
              <a:buChar char="•"/>
              <a:defRPr/>
            </a:pPr>
            <a:r>
              <a:rPr lang="en-US" sz="2400" i="1" dirty="0" smtClean="0">
                <a:solidFill>
                  <a:srgbClr val="333333"/>
                </a:solidFill>
                <a:latin typeface="+mn-lt"/>
              </a:rPr>
              <a:t>Monetary policy–– slowing money growth and inflation</a:t>
            </a:r>
          </a:p>
          <a:p>
            <a:pPr marL="342900" indent="-342900" algn="l" eaLnBrk="0" hangingPunct="0">
              <a:spcBef>
                <a:spcPct val="20000"/>
              </a:spcBef>
              <a:spcAft>
                <a:spcPts val="1200"/>
              </a:spcAft>
              <a:buClr>
                <a:srgbClr val="006699"/>
              </a:buClr>
              <a:buFontTx/>
              <a:buChar char="•"/>
              <a:defRPr/>
            </a:pPr>
            <a:r>
              <a:rPr lang="en-US" sz="2400" i="1" dirty="0" smtClean="0">
                <a:solidFill>
                  <a:srgbClr val="333333"/>
                </a:solidFill>
                <a:latin typeface="+mn-lt"/>
              </a:rPr>
              <a:t>Fiscal </a:t>
            </a:r>
            <a:r>
              <a:rPr lang="en-US" sz="2400" i="1" dirty="0">
                <a:solidFill>
                  <a:srgbClr val="333333"/>
                </a:solidFill>
                <a:latin typeface="+mn-lt"/>
              </a:rPr>
              <a:t>policy</a:t>
            </a:r>
            <a:r>
              <a:rPr lang="en-US" sz="2400" i="1" dirty="0" smtClean="0">
                <a:solidFill>
                  <a:srgbClr val="333333"/>
                </a:solidFill>
                <a:latin typeface="+mn-lt"/>
              </a:rPr>
              <a:t>––postponing adjustment</a:t>
            </a:r>
          </a:p>
          <a:p>
            <a:pPr marL="342900" indent="-342900" algn="l" eaLnBrk="0" hangingPunct="0">
              <a:lnSpc>
                <a:spcPct val="120000"/>
              </a:lnSpc>
              <a:spcBef>
                <a:spcPct val="20000"/>
              </a:spcBef>
              <a:buClr>
                <a:srgbClr val="006699"/>
              </a:buClr>
              <a:defRPr/>
            </a:pPr>
            <a:endParaRPr lang="en-US" altLang="ko-KR" sz="2400" i="1" dirty="0">
              <a:solidFill>
                <a:schemeClr val="tx1"/>
              </a:solidFill>
              <a:latin typeface="+mn-lt"/>
              <a:ea typeface="Gulim" pitchFamily="34" charset="-127"/>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533400"/>
            <a:ext cx="9144000" cy="685800"/>
          </a:xfrm>
        </p:spPr>
        <p:txBody>
          <a:bodyPr/>
          <a:lstStyle/>
          <a:p>
            <a:pPr eaLnBrk="1" hangingPunct="1"/>
            <a:r>
              <a:rPr lang="en-US" dirty="0" smtClean="0"/>
              <a:t>Lower than expected but broad based growth in the first half of 2011: growth in domestic demand has not been as strong as anticipated</a:t>
            </a:r>
            <a:endParaRPr lang="en-US" b="0" i="1" dirty="0" smtClean="0"/>
          </a:p>
        </p:txBody>
      </p:sp>
      <p:sp>
        <p:nvSpPr>
          <p:cNvPr id="30722" name="Rectangle 2"/>
          <p:cNvSpPr>
            <a:spLocks noChangeArrowheads="1"/>
          </p:cNvSpPr>
          <p:nvPr/>
        </p:nvSpPr>
        <p:spPr bwMode="auto">
          <a:xfrm>
            <a:off x="2514600" y="6324600"/>
            <a:ext cx="4733283"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84175"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Source: World Bank staff calculations based on Rosstat data.</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7649" name="Rectangle 1"/>
          <p:cNvSpPr>
            <a:spLocks noChangeArrowheads="1"/>
          </p:cNvSpPr>
          <p:nvPr/>
        </p:nvSpPr>
        <p:spPr bwMode="auto">
          <a:xfrm>
            <a:off x="1219200" y="1143000"/>
            <a:ext cx="6629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07075" algn="l"/>
              </a:tabLst>
            </a:pPr>
            <a:r>
              <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GDP growth by main sectors (value added): 2007–2011</a:t>
            </a: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609597" y="1828803"/>
          <a:ext cx="8382002" cy="4051494"/>
        </p:xfrm>
        <a:graphic>
          <a:graphicData uri="http://schemas.openxmlformats.org/drawingml/2006/table">
            <a:tbl>
              <a:tblPr/>
              <a:tblGrid>
                <a:gridCol w="3056965"/>
                <a:gridCol w="929537"/>
                <a:gridCol w="944087"/>
                <a:gridCol w="712738"/>
                <a:gridCol w="912891"/>
                <a:gridCol w="947670"/>
                <a:gridCol w="878114"/>
              </a:tblGrid>
              <a:tr h="293077">
                <a:tc>
                  <a:txBody>
                    <a:bodyPr/>
                    <a:lstStyle/>
                    <a:p>
                      <a:pPr marL="73025" marR="0" algn="just">
                        <a:spcBef>
                          <a:spcPts val="0"/>
                        </a:spcBef>
                        <a:spcAft>
                          <a:spcPts val="0"/>
                        </a:spcAft>
                      </a:pPr>
                      <a:r>
                        <a:rPr lang="en-US" sz="1400" dirty="0">
                          <a:latin typeface="Times New Roman"/>
                          <a:ea typeface="Times New Roman"/>
                          <a:cs typeface="Times New Roman"/>
                        </a:rPr>
                        <a:t> </a:t>
                      </a: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2007</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2008</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2009</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2010</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Q1-2011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Q2-2011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077">
                <a:tc>
                  <a:txBody>
                    <a:bodyPr/>
                    <a:lstStyle/>
                    <a:p>
                      <a:pPr marL="73025" marR="0" algn="just">
                        <a:spcBef>
                          <a:spcPts val="0"/>
                        </a:spcBef>
                        <a:spcAft>
                          <a:spcPts val="0"/>
                        </a:spcAft>
                      </a:pPr>
                      <a:r>
                        <a:rPr lang="en-US" sz="1400" b="1" dirty="0">
                          <a:latin typeface="Times New Roman"/>
                          <a:ea typeface="Times New Roman"/>
                          <a:cs typeface="Times New Roman"/>
                        </a:rPr>
                        <a:t>GDP growth  </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73025" marR="0" algn="ctr">
                        <a:spcBef>
                          <a:spcPts val="0"/>
                        </a:spcBef>
                        <a:spcAft>
                          <a:spcPts val="0"/>
                        </a:spcAft>
                      </a:pPr>
                      <a:r>
                        <a:rPr lang="en-US" sz="1400" b="1" dirty="0">
                          <a:latin typeface="Times New Roman"/>
                          <a:ea typeface="Times New Roman"/>
                          <a:cs typeface="Times New Roman"/>
                        </a:rPr>
                        <a:t>8.5</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73025" marR="0" algn="ctr">
                        <a:spcBef>
                          <a:spcPts val="0"/>
                        </a:spcBef>
                        <a:spcAft>
                          <a:spcPts val="0"/>
                        </a:spcAft>
                      </a:pPr>
                      <a:r>
                        <a:rPr lang="en-US" sz="1400" b="1" dirty="0">
                          <a:latin typeface="Times New Roman"/>
                          <a:ea typeface="Times New Roman"/>
                          <a:cs typeface="Times New Roman"/>
                        </a:rPr>
                        <a:t>5.2</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73025" marR="0" algn="ctr">
                        <a:spcBef>
                          <a:spcPts val="0"/>
                        </a:spcBef>
                        <a:spcAft>
                          <a:spcPts val="0"/>
                        </a:spcAft>
                      </a:pPr>
                      <a:r>
                        <a:rPr lang="en-US" sz="1400" b="1" dirty="0">
                          <a:latin typeface="Times New Roman"/>
                          <a:ea typeface="Times New Roman"/>
                          <a:cs typeface="Times New Roman"/>
                        </a:rPr>
                        <a:t>−7.8</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73025" marR="0" algn="ctr">
                        <a:spcBef>
                          <a:spcPts val="0"/>
                        </a:spcBef>
                        <a:spcAft>
                          <a:spcPts val="0"/>
                        </a:spcAft>
                      </a:pPr>
                      <a:r>
                        <a:rPr lang="en-US" sz="1400" b="1" dirty="0">
                          <a:latin typeface="Times New Roman"/>
                          <a:ea typeface="Times New Roman"/>
                          <a:cs typeface="Times New Roman"/>
                        </a:rPr>
                        <a:t>4.0</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73025" marR="0" algn="ctr">
                        <a:spcBef>
                          <a:spcPts val="0"/>
                        </a:spcBef>
                        <a:spcAft>
                          <a:spcPts val="0"/>
                        </a:spcAft>
                      </a:pPr>
                      <a:r>
                        <a:rPr lang="en-US" sz="1400" b="1" dirty="0">
                          <a:latin typeface="Times New Roman"/>
                          <a:ea typeface="Times New Roman"/>
                          <a:cs typeface="Times New Roman"/>
                        </a:rPr>
                        <a:t>4.1</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73025" marR="0" algn="ctr">
                        <a:spcBef>
                          <a:spcPts val="0"/>
                        </a:spcBef>
                        <a:spcAft>
                          <a:spcPts val="0"/>
                        </a:spcAft>
                      </a:pPr>
                      <a:r>
                        <a:rPr lang="en-US" sz="1400" b="1" dirty="0">
                          <a:latin typeface="Times New Roman"/>
                          <a:ea typeface="Times New Roman"/>
                          <a:cs typeface="Times New Roman"/>
                        </a:rPr>
                        <a:t>3.4</a:t>
                      </a:r>
                      <a:endParaRPr lang="en-US" sz="14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293077">
                <a:tc>
                  <a:txBody>
                    <a:bodyPr/>
                    <a:lstStyle/>
                    <a:p>
                      <a:pPr marL="73025" marR="0" algn="just">
                        <a:spcBef>
                          <a:spcPts val="0"/>
                        </a:spcBef>
                        <a:spcAft>
                          <a:spcPts val="0"/>
                        </a:spcAft>
                      </a:pPr>
                      <a:r>
                        <a:rPr lang="en-US" sz="1400" b="1" i="1" dirty="0">
                          <a:latin typeface="Times New Roman"/>
                          <a:ea typeface="Times New Roman"/>
                          <a:cs typeface="Times New Roman"/>
                        </a:rPr>
                        <a:t>Tradable sector</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3.6</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−0.2</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−8.0</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6.3</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8.3</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4.7</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r>
              <a:tr h="293077">
                <a:tc>
                  <a:txBody>
                    <a:bodyPr/>
                    <a:lstStyle/>
                    <a:p>
                      <a:pPr marL="73025" marR="0" algn="just">
                        <a:spcBef>
                          <a:spcPts val="0"/>
                        </a:spcBef>
                        <a:spcAft>
                          <a:spcPts val="0"/>
                        </a:spcAft>
                      </a:pPr>
                      <a:r>
                        <a:rPr lang="en-US" sz="1400" dirty="0">
                          <a:latin typeface="Times New Roman"/>
                          <a:ea typeface="Times New Roman"/>
                          <a:cs typeface="Times New Roman"/>
                        </a:rPr>
                        <a:t>     </a:t>
                      </a:r>
                      <a:r>
                        <a:rPr lang="en-US" sz="1400" dirty="0" smtClean="0">
                          <a:latin typeface="Times New Roman"/>
                          <a:ea typeface="Times New Roman"/>
                          <a:cs typeface="Times New Roman"/>
                        </a:rPr>
                        <a:t>Agriculture, </a:t>
                      </a:r>
                      <a:r>
                        <a:rPr lang="en-US" sz="1400" dirty="0">
                          <a:latin typeface="Times New Roman"/>
                          <a:ea typeface="Times New Roman"/>
                          <a:cs typeface="Times New Roman"/>
                        </a:rPr>
                        <a:t>forestry </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1.3</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6.4</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1.3</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−10.7</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1.1</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0.5</a:t>
                      </a:r>
                    </a:p>
                  </a:txBody>
                  <a:tcPr marL="68580" marR="68580" marT="0" marB="0" anchor="ctr">
                    <a:lnL>
                      <a:noFill/>
                    </a:lnL>
                    <a:lnR>
                      <a:noFill/>
                    </a:lnR>
                    <a:lnT>
                      <a:noFill/>
                    </a:lnT>
                    <a:lnB>
                      <a:noFill/>
                    </a:lnB>
                  </a:tcPr>
                </a:tc>
              </a:tr>
              <a:tr h="293077">
                <a:tc>
                  <a:txBody>
                    <a:bodyPr/>
                    <a:lstStyle/>
                    <a:p>
                      <a:pPr marL="73025" marR="0" algn="just">
                        <a:spcBef>
                          <a:spcPts val="0"/>
                        </a:spcBef>
                        <a:spcAft>
                          <a:spcPts val="0"/>
                        </a:spcAft>
                      </a:pPr>
                      <a:r>
                        <a:rPr lang="en-US" sz="1400" dirty="0">
                          <a:latin typeface="Times New Roman"/>
                          <a:ea typeface="Times New Roman"/>
                          <a:cs typeface="Times New Roman"/>
                        </a:rPr>
                        <a:t>     Extraction industries</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−2.2</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1.0</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0.5</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4.7</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2.4</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2.2</a:t>
                      </a:r>
                    </a:p>
                  </a:txBody>
                  <a:tcPr marL="68580" marR="68580" marT="0" marB="0" anchor="ctr">
                    <a:lnL>
                      <a:noFill/>
                    </a:lnL>
                    <a:lnR>
                      <a:noFill/>
                    </a:lnR>
                    <a:lnT>
                      <a:noFill/>
                    </a:lnT>
                    <a:lnB>
                      <a:noFill/>
                    </a:lnB>
                  </a:tcPr>
                </a:tc>
              </a:tr>
              <a:tr h="534569">
                <a:tc>
                  <a:txBody>
                    <a:bodyPr/>
                    <a:lstStyle/>
                    <a:p>
                      <a:pPr marL="73025" marR="0" algn="just">
                        <a:spcBef>
                          <a:spcPts val="0"/>
                        </a:spcBef>
                        <a:spcAft>
                          <a:spcPts val="0"/>
                        </a:spcAft>
                      </a:pPr>
                      <a:r>
                        <a:rPr lang="en-US" sz="1400" dirty="0">
                          <a:latin typeface="Times New Roman"/>
                          <a:ea typeface="Times New Roman"/>
                          <a:cs typeface="Times New Roman"/>
                        </a:rPr>
                        <a:t>     Manufacturing</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7.5</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−2.1</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−14.9</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12.3</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12.9</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6.9</a:t>
                      </a:r>
                    </a:p>
                  </a:txBody>
                  <a:tcPr marL="68580" marR="68580" marT="0" marB="0" anchor="ctr">
                    <a:lnL>
                      <a:noFill/>
                    </a:lnL>
                    <a:lnR>
                      <a:noFill/>
                    </a:lnR>
                    <a:lnT>
                      <a:noFill/>
                    </a:lnT>
                    <a:lnB>
                      <a:noFill/>
                    </a:lnB>
                  </a:tcPr>
                </a:tc>
              </a:tr>
              <a:tr h="293077">
                <a:tc>
                  <a:txBody>
                    <a:bodyPr/>
                    <a:lstStyle/>
                    <a:p>
                      <a:pPr marL="73025" marR="0" algn="just">
                        <a:spcBef>
                          <a:spcPts val="0"/>
                        </a:spcBef>
                        <a:spcAft>
                          <a:spcPts val="0"/>
                        </a:spcAft>
                      </a:pPr>
                      <a:r>
                        <a:rPr lang="en-US" sz="1400" b="1" i="1" dirty="0">
                          <a:latin typeface="Times New Roman"/>
                          <a:ea typeface="Times New Roman"/>
                          <a:cs typeface="Times New Roman"/>
                        </a:rPr>
                        <a:t>Nontradable sector</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12.4</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9.2</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−7.2</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2.9</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2.4</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b="1" i="1" dirty="0">
                          <a:latin typeface="Times New Roman"/>
                          <a:ea typeface="Times New Roman"/>
                          <a:cs typeface="Times New Roman"/>
                        </a:rPr>
                        <a:t>2.4</a:t>
                      </a:r>
                      <a:endParaRPr lang="en-US" sz="1400" dirty="0">
                        <a:latin typeface="Times New Roman"/>
                        <a:ea typeface="Times New Roman"/>
                        <a:cs typeface="Times New Roman"/>
                      </a:endParaRPr>
                    </a:p>
                  </a:txBody>
                  <a:tcPr marL="68580" marR="68580" marT="0" marB="0" anchor="ctr">
                    <a:lnL>
                      <a:noFill/>
                    </a:lnL>
                    <a:lnR>
                      <a:noFill/>
                    </a:lnR>
                    <a:lnT>
                      <a:noFill/>
                    </a:lnT>
                    <a:lnB>
                      <a:noFill/>
                    </a:lnB>
                  </a:tcPr>
                </a:tc>
              </a:tr>
              <a:tr h="586155">
                <a:tc>
                  <a:txBody>
                    <a:bodyPr/>
                    <a:lstStyle/>
                    <a:p>
                      <a:pPr marL="73025" marR="0" algn="l">
                        <a:spcBef>
                          <a:spcPts val="0"/>
                        </a:spcBef>
                        <a:spcAft>
                          <a:spcPts val="0"/>
                        </a:spcAft>
                      </a:pPr>
                      <a:r>
                        <a:rPr lang="en-US" sz="1400" dirty="0">
                          <a:latin typeface="Times New Roman"/>
                          <a:ea typeface="Times New Roman"/>
                          <a:cs typeface="Times New Roman"/>
                        </a:rPr>
                        <a:t>     </a:t>
                      </a:r>
                      <a:r>
                        <a:rPr lang="en-US" sz="1400" dirty="0" smtClean="0">
                          <a:latin typeface="Times New Roman"/>
                          <a:ea typeface="Times New Roman"/>
                          <a:cs typeface="Times New Roman"/>
                        </a:rPr>
                        <a:t>Electricity, gas, </a:t>
                      </a:r>
                      <a:r>
                        <a:rPr lang="en-US" sz="1400" dirty="0">
                          <a:latin typeface="Times New Roman"/>
                          <a:ea typeface="Times New Roman"/>
                          <a:cs typeface="Times New Roman"/>
                        </a:rPr>
                        <a:t>and water production and distribution</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−3.4</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0.7</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−5.0</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5.5</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-0.3</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2.0</a:t>
                      </a:r>
                    </a:p>
                  </a:txBody>
                  <a:tcPr marL="68580" marR="68580" marT="0" marB="0" anchor="ctr">
                    <a:lnL>
                      <a:noFill/>
                    </a:lnL>
                    <a:lnR>
                      <a:noFill/>
                    </a:lnR>
                    <a:lnT>
                      <a:noFill/>
                    </a:lnT>
                    <a:lnB>
                      <a:noFill/>
                    </a:lnB>
                  </a:tcPr>
                </a:tc>
              </a:tr>
              <a:tr h="293077">
                <a:tc>
                  <a:txBody>
                    <a:bodyPr/>
                    <a:lstStyle/>
                    <a:p>
                      <a:pPr marL="73025" marR="0" algn="just">
                        <a:spcBef>
                          <a:spcPts val="0"/>
                        </a:spcBef>
                        <a:spcAft>
                          <a:spcPts val="0"/>
                        </a:spcAft>
                      </a:pPr>
                      <a:r>
                        <a:rPr lang="en-US" sz="1400" dirty="0">
                          <a:latin typeface="Times New Roman"/>
                          <a:ea typeface="Times New Roman"/>
                          <a:cs typeface="Times New Roman"/>
                        </a:rPr>
                        <a:t>     Construction</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13.0</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11.1</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−14.6</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-0.7</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0.8</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0.1</a:t>
                      </a:r>
                    </a:p>
                  </a:txBody>
                  <a:tcPr marL="68580" marR="68580" marT="0" marB="0" anchor="ctr">
                    <a:lnL>
                      <a:noFill/>
                    </a:lnL>
                    <a:lnR>
                      <a:noFill/>
                    </a:lnR>
                    <a:lnT>
                      <a:noFill/>
                    </a:lnT>
                    <a:lnB>
                      <a:noFill/>
                    </a:lnB>
                  </a:tcPr>
                </a:tc>
              </a:tr>
              <a:tr h="293077">
                <a:tc>
                  <a:txBody>
                    <a:bodyPr/>
                    <a:lstStyle/>
                    <a:p>
                      <a:pPr marL="73025" marR="0" algn="just">
                        <a:spcBef>
                          <a:spcPts val="0"/>
                        </a:spcBef>
                        <a:spcAft>
                          <a:spcPts val="0"/>
                        </a:spcAft>
                      </a:pPr>
                      <a:r>
                        <a:rPr lang="en-US" sz="1400" dirty="0">
                          <a:latin typeface="Times New Roman"/>
                          <a:ea typeface="Times New Roman"/>
                          <a:cs typeface="Times New Roman"/>
                        </a:rPr>
                        <a:t>     Wholesale and retail trade</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11.7</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9.9</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−6.2</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5.0</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1.3</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2.3</a:t>
                      </a:r>
                    </a:p>
                  </a:txBody>
                  <a:tcPr marL="68580" marR="68580" marT="0" marB="0" anchor="ctr">
                    <a:lnL>
                      <a:noFill/>
                    </a:lnL>
                    <a:lnR>
                      <a:noFill/>
                    </a:lnR>
                    <a:lnT>
                      <a:noFill/>
                    </a:lnT>
                    <a:lnB>
                      <a:noFill/>
                    </a:lnB>
                  </a:tcPr>
                </a:tc>
              </a:tr>
              <a:tr h="293077">
                <a:tc>
                  <a:txBody>
                    <a:bodyPr/>
                    <a:lstStyle/>
                    <a:p>
                      <a:pPr marL="73025" marR="0" algn="just">
                        <a:spcBef>
                          <a:spcPts val="0"/>
                        </a:spcBef>
                        <a:spcAft>
                          <a:spcPts val="0"/>
                        </a:spcAft>
                      </a:pPr>
                      <a:r>
                        <a:rPr lang="en-US" sz="1400" dirty="0">
                          <a:latin typeface="Times New Roman"/>
                          <a:ea typeface="Times New Roman"/>
                          <a:cs typeface="Times New Roman"/>
                        </a:rPr>
                        <a:t>     Transport and communication </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4.8</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5.2</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−8.5</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7.7</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5.1</a:t>
                      </a:r>
                    </a:p>
                  </a:txBody>
                  <a:tcPr marL="68580" marR="68580" marT="0" marB="0" anchor="ctr">
                    <a:lnL>
                      <a:noFill/>
                    </a:lnL>
                    <a:lnR>
                      <a:noFill/>
                    </a:lnR>
                    <a:lnT>
                      <a:noFill/>
                    </a:lnT>
                    <a:lnB>
                      <a:noFill/>
                    </a:lnB>
                  </a:tcPr>
                </a:tc>
                <a:tc>
                  <a:txBody>
                    <a:bodyPr/>
                    <a:lstStyle/>
                    <a:p>
                      <a:pPr marL="73025" marR="0" algn="ctr">
                        <a:spcBef>
                          <a:spcPts val="0"/>
                        </a:spcBef>
                        <a:spcAft>
                          <a:spcPts val="0"/>
                        </a:spcAft>
                      </a:pPr>
                      <a:r>
                        <a:rPr lang="en-US" sz="1400" dirty="0">
                          <a:latin typeface="Times New Roman"/>
                          <a:ea typeface="Times New Roman"/>
                          <a:cs typeface="Times New Roman"/>
                        </a:rPr>
                        <a:t>3.7</a:t>
                      </a:r>
                    </a:p>
                  </a:txBody>
                  <a:tcPr marL="68580" marR="68580" marT="0" marB="0" anchor="ctr">
                    <a:lnL>
                      <a:noFill/>
                    </a:lnL>
                    <a:lnR>
                      <a:noFill/>
                    </a:lnR>
                    <a:lnT>
                      <a:noFill/>
                    </a:lnT>
                    <a:lnB>
                      <a:noFill/>
                    </a:lnB>
                  </a:tcPr>
                </a:tc>
              </a:tr>
              <a:tr h="293077">
                <a:tc>
                  <a:txBody>
                    <a:bodyPr/>
                    <a:lstStyle/>
                    <a:p>
                      <a:pPr marL="73025" marR="0" algn="just">
                        <a:spcBef>
                          <a:spcPts val="0"/>
                        </a:spcBef>
                        <a:spcAft>
                          <a:spcPts val="0"/>
                        </a:spcAft>
                      </a:pPr>
                      <a:r>
                        <a:rPr lang="en-US" sz="1400" dirty="0">
                          <a:latin typeface="Times New Roman"/>
                          <a:ea typeface="Times New Roman"/>
                          <a:cs typeface="Times New Roman"/>
                        </a:rPr>
                        <a:t>     Financial services</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29.1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13.5</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2.2</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−2.4</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2.0</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73025" marR="0" algn="ctr">
                        <a:spcBef>
                          <a:spcPts val="0"/>
                        </a:spcBef>
                        <a:spcAft>
                          <a:spcPts val="0"/>
                        </a:spcAft>
                      </a:pPr>
                      <a:r>
                        <a:rPr lang="en-US" sz="1400" dirty="0">
                          <a:latin typeface="Times New Roman"/>
                          <a:ea typeface="Times New Roman"/>
                          <a:cs typeface="Times New Roman"/>
                        </a:rPr>
                        <a:t>2.5</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8991600" cy="1143000"/>
          </a:xfrm>
        </p:spPr>
        <p:txBody>
          <a:bodyPr/>
          <a:lstStyle/>
          <a:p>
            <a:pPr eaLnBrk="1" hangingPunct="1"/>
            <a:r>
              <a:rPr lang="en-US" i="1" dirty="0" smtClean="0"/>
              <a:t>    Balance of payments - </a:t>
            </a:r>
            <a:r>
              <a:rPr lang="en-US" dirty="0" smtClean="0"/>
              <a:t>overall position deteriorated in H1 2011 because of large net capital outflows </a:t>
            </a:r>
            <a:endParaRPr lang="en-US" i="1" dirty="0" smtClean="0"/>
          </a:p>
        </p:txBody>
      </p:sp>
      <p:sp>
        <p:nvSpPr>
          <p:cNvPr id="21509" name="Rectangle 7"/>
          <p:cNvSpPr>
            <a:spLocks noChangeArrowheads="1"/>
          </p:cNvSpPr>
          <p:nvPr/>
        </p:nvSpPr>
        <p:spPr bwMode="auto">
          <a:xfrm>
            <a:off x="533400" y="6170711"/>
            <a:ext cx="7391400" cy="307777"/>
          </a:xfrm>
          <a:prstGeom prst="rect">
            <a:avLst/>
          </a:prstGeom>
          <a:noFill/>
          <a:ln w="9525" algn="ctr">
            <a:noFill/>
            <a:miter lim="800000"/>
            <a:headEnd/>
            <a:tailEnd/>
          </a:ln>
        </p:spPr>
        <p:txBody>
          <a:bodyPr wrap="square" anchor="ctr">
            <a:spAutoFit/>
          </a:bodyPr>
          <a:lstStyle/>
          <a:p>
            <a:pPr algn="just" eaLnBrk="0" hangingPunct="0"/>
            <a:r>
              <a:rPr lang="en-US" sz="1400" i="1" dirty="0">
                <a:cs typeface="Times New Roman" pitchFamily="18" charset="0"/>
              </a:rPr>
              <a:t>Source: </a:t>
            </a:r>
            <a:r>
              <a:rPr lang="en-US" sz="1400" dirty="0">
                <a:cs typeface="Times New Roman" pitchFamily="18" charset="0"/>
              </a:rPr>
              <a:t>CBR. </a:t>
            </a:r>
            <a:r>
              <a:rPr lang="en-US" sz="1400" baseline="30000" dirty="0">
                <a:cs typeface="Times New Roman" pitchFamily="18" charset="0"/>
              </a:rPr>
              <a:t>a</a:t>
            </a:r>
            <a:r>
              <a:rPr lang="en-US" sz="1400" dirty="0">
                <a:cs typeface="Times New Roman" pitchFamily="18" charset="0"/>
              </a:rPr>
              <a:t> Preliminary estimates.</a:t>
            </a:r>
            <a:endParaRPr lang="en-US" sz="1400" dirty="0"/>
          </a:p>
        </p:txBody>
      </p:sp>
      <p:graphicFrame>
        <p:nvGraphicFramePr>
          <p:cNvPr id="6" name="Table 5"/>
          <p:cNvGraphicFramePr>
            <a:graphicFrameLocks noGrp="1"/>
          </p:cNvGraphicFramePr>
          <p:nvPr/>
        </p:nvGraphicFramePr>
        <p:xfrm>
          <a:off x="533400" y="1828798"/>
          <a:ext cx="8153399" cy="4023362"/>
        </p:xfrm>
        <a:graphic>
          <a:graphicData uri="http://schemas.openxmlformats.org/drawingml/2006/table">
            <a:tbl>
              <a:tblPr/>
              <a:tblGrid>
                <a:gridCol w="2888369"/>
                <a:gridCol w="740813"/>
                <a:gridCol w="789843"/>
                <a:gridCol w="779145"/>
                <a:gridCol w="828177"/>
                <a:gridCol w="1063526"/>
                <a:gridCol w="1063526"/>
              </a:tblGrid>
              <a:tr h="574766">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 </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ctr">
                        <a:spcBef>
                          <a:spcPts val="0"/>
                        </a:spcBef>
                        <a:spcAft>
                          <a:spcPts val="0"/>
                        </a:spcAft>
                      </a:pPr>
                      <a:r>
                        <a:rPr lang="en-US" sz="1600" b="1" dirty="0">
                          <a:solidFill>
                            <a:srgbClr val="000000"/>
                          </a:solidFill>
                          <a:latin typeface="Times New Roman"/>
                          <a:ea typeface="Times New Roman"/>
                          <a:cs typeface="Times New Roman"/>
                        </a:rPr>
                        <a:t>2007</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ctr">
                        <a:spcBef>
                          <a:spcPts val="0"/>
                        </a:spcBef>
                        <a:spcAft>
                          <a:spcPts val="0"/>
                        </a:spcAft>
                      </a:pPr>
                      <a:r>
                        <a:rPr lang="en-US" sz="1600" b="1" dirty="0">
                          <a:solidFill>
                            <a:srgbClr val="000000"/>
                          </a:solidFill>
                          <a:latin typeface="Times New Roman"/>
                          <a:ea typeface="Times New Roman"/>
                          <a:cs typeface="Times New Roman"/>
                        </a:rPr>
                        <a:t>2008</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ctr">
                        <a:spcBef>
                          <a:spcPts val="0"/>
                        </a:spcBef>
                        <a:spcAft>
                          <a:spcPts val="0"/>
                        </a:spcAft>
                      </a:pPr>
                      <a:r>
                        <a:rPr lang="en-US" sz="1600" b="1" dirty="0">
                          <a:solidFill>
                            <a:srgbClr val="000000"/>
                          </a:solidFill>
                          <a:latin typeface="Times New Roman"/>
                          <a:ea typeface="Times New Roman"/>
                          <a:cs typeface="Times New Roman"/>
                        </a:rPr>
                        <a:t>2009</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just">
                        <a:spcBef>
                          <a:spcPts val="0"/>
                        </a:spcBef>
                        <a:spcAft>
                          <a:spcPts val="0"/>
                        </a:spcAft>
                      </a:pPr>
                      <a:r>
                        <a:rPr lang="en-US" sz="1600" b="1" dirty="0">
                          <a:solidFill>
                            <a:srgbClr val="000000"/>
                          </a:solidFill>
                          <a:latin typeface="Times New Roman"/>
                          <a:ea typeface="Times New Roman"/>
                          <a:cs typeface="Times New Roman"/>
                        </a:rPr>
                        <a:t>2010</a:t>
                      </a:r>
                      <a:r>
                        <a:rPr lang="ru-RU" sz="1600" b="1" baseline="30000" dirty="0" err="1">
                          <a:solidFill>
                            <a:srgbClr val="000000"/>
                          </a:solidFill>
                          <a:latin typeface="Times New Roman Bold"/>
                          <a:ea typeface="Times New Roman"/>
                          <a:cs typeface="Times New Roman"/>
                        </a:rPr>
                        <a:t>a</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ctr">
                        <a:spcBef>
                          <a:spcPts val="0"/>
                        </a:spcBef>
                        <a:spcAft>
                          <a:spcPts val="0"/>
                        </a:spcAft>
                      </a:pPr>
                      <a:r>
                        <a:rPr lang="en-US" sz="1600" b="1" dirty="0">
                          <a:solidFill>
                            <a:srgbClr val="000000"/>
                          </a:solidFill>
                          <a:latin typeface="Times New Roman"/>
                          <a:ea typeface="Times New Roman"/>
                          <a:cs typeface="Times New Roman"/>
                        </a:rPr>
                        <a:t>H1 </a:t>
                      </a:r>
                      <a:r>
                        <a:rPr lang="ru-RU" sz="1600" b="1" dirty="0">
                          <a:solidFill>
                            <a:srgbClr val="000000"/>
                          </a:solidFill>
                          <a:latin typeface="Times New Roman"/>
                          <a:ea typeface="Times New Roman"/>
                          <a:cs typeface="Times New Roman"/>
                        </a:rPr>
                        <a:t>20</a:t>
                      </a:r>
                      <a:r>
                        <a:rPr lang="en-US" sz="1600" b="1" dirty="0">
                          <a:solidFill>
                            <a:srgbClr val="000000"/>
                          </a:solidFill>
                          <a:latin typeface="Times New Roman"/>
                          <a:ea typeface="Times New Roman"/>
                          <a:cs typeface="Times New Roman"/>
                        </a:rPr>
                        <a:t>10</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ctr">
                        <a:spcBef>
                          <a:spcPts val="0"/>
                        </a:spcBef>
                        <a:spcAft>
                          <a:spcPts val="0"/>
                        </a:spcAft>
                      </a:pPr>
                      <a:r>
                        <a:rPr lang="en-US" sz="1600" b="1" dirty="0">
                          <a:solidFill>
                            <a:srgbClr val="000000"/>
                          </a:solidFill>
                          <a:latin typeface="Times New Roman"/>
                          <a:ea typeface="Times New Roman"/>
                          <a:cs typeface="Times New Roman"/>
                        </a:rPr>
                        <a:t>H1 </a:t>
                      </a:r>
                      <a:r>
                        <a:rPr lang="ru-RU" sz="1600" b="1" dirty="0">
                          <a:solidFill>
                            <a:srgbClr val="000000"/>
                          </a:solidFill>
                          <a:latin typeface="Times New Roman"/>
                          <a:ea typeface="Times New Roman"/>
                          <a:cs typeface="Times New Roman"/>
                        </a:rPr>
                        <a:t>20</a:t>
                      </a:r>
                      <a:r>
                        <a:rPr lang="en-US" sz="1600" b="1" dirty="0">
                          <a:solidFill>
                            <a:srgbClr val="000000"/>
                          </a:solidFill>
                          <a:latin typeface="Times New Roman"/>
                          <a:ea typeface="Times New Roman"/>
                          <a:cs typeface="Times New Roman"/>
                        </a:rPr>
                        <a:t>11</a:t>
                      </a:r>
                      <a:r>
                        <a:rPr lang="ru-RU" sz="1600" b="1" baseline="30000" dirty="0">
                          <a:solidFill>
                            <a:srgbClr val="000000"/>
                          </a:solidFill>
                          <a:latin typeface="Times New Roman Bold"/>
                          <a:ea typeface="Times New Roman"/>
                          <a:cs typeface="Times New Roman"/>
                        </a:rPr>
                        <a:t>a</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4766">
                <a:tc>
                  <a:txBody>
                    <a:bodyPr/>
                    <a:lstStyle/>
                    <a:p>
                      <a:pPr marL="73025" marR="0" algn="just">
                        <a:spcBef>
                          <a:spcPts val="0"/>
                        </a:spcBef>
                        <a:spcAft>
                          <a:spcPts val="0"/>
                        </a:spcAft>
                      </a:pPr>
                      <a:r>
                        <a:rPr lang="en-US" sz="1800" dirty="0">
                          <a:solidFill>
                            <a:srgbClr val="000000"/>
                          </a:solidFill>
                          <a:latin typeface="Times New Roman"/>
                          <a:ea typeface="Times New Roman"/>
                          <a:cs typeface="Times New Roman"/>
                        </a:rPr>
                        <a:t>Current account balance</a:t>
                      </a:r>
                      <a:endParaRPr lang="en-US" sz="18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77.0</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103.7</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48.6</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71.1</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52.1</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57.6</a:t>
                      </a:r>
                      <a:endParaRPr lang="en-US" sz="1600" dirty="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574766">
                <a:tc>
                  <a:txBody>
                    <a:bodyPr/>
                    <a:lstStyle/>
                    <a:p>
                      <a:pPr marL="73025" marR="0" algn="just">
                        <a:spcBef>
                          <a:spcPts val="0"/>
                        </a:spcBef>
                        <a:spcAft>
                          <a:spcPts val="0"/>
                        </a:spcAft>
                      </a:pPr>
                      <a:r>
                        <a:rPr lang="en-US" sz="1800" i="1" dirty="0">
                          <a:solidFill>
                            <a:srgbClr val="000000"/>
                          </a:solidFill>
                          <a:latin typeface="Times New Roman"/>
                          <a:ea typeface="Times New Roman"/>
                          <a:cs typeface="Times New Roman"/>
                        </a:rPr>
                        <a:t>  Trade balance</a:t>
                      </a:r>
                      <a:endParaRPr lang="en-US" sz="18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130.9</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155.4</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111.6</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151.4</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86.1</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101.7</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r>
              <a:tr h="574766">
                <a:tc>
                  <a:txBody>
                    <a:bodyPr/>
                    <a:lstStyle/>
                    <a:p>
                      <a:pPr marL="73025" marR="0" algn="just">
                        <a:spcBef>
                          <a:spcPts val="0"/>
                        </a:spcBef>
                        <a:spcAft>
                          <a:spcPts val="0"/>
                        </a:spcAft>
                      </a:pPr>
                      <a:r>
                        <a:rPr lang="en-US" sz="1800" dirty="0">
                          <a:solidFill>
                            <a:srgbClr val="000000"/>
                          </a:solidFill>
                          <a:latin typeface="Times New Roman"/>
                          <a:ea typeface="Times New Roman"/>
                          <a:cs typeface="Times New Roman"/>
                        </a:rPr>
                        <a:t>Capital and financial account</a:t>
                      </a:r>
                      <a:endParaRPr lang="en-US" sz="18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84.8</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−131.3</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−43.5</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−26.4</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−3.1</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−28.7</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r>
              <a:tr h="574766">
                <a:tc>
                  <a:txBody>
                    <a:bodyPr/>
                    <a:lstStyle/>
                    <a:p>
                      <a:pPr marL="73025" marR="0" algn="just">
                        <a:spcBef>
                          <a:spcPts val="0"/>
                        </a:spcBef>
                        <a:spcAft>
                          <a:spcPts val="0"/>
                        </a:spcAft>
                      </a:pPr>
                      <a:r>
                        <a:rPr lang="en-US" sz="1800" i="1" dirty="0">
                          <a:solidFill>
                            <a:srgbClr val="000000"/>
                          </a:solidFill>
                          <a:latin typeface="Times New Roman"/>
                          <a:ea typeface="Times New Roman"/>
                          <a:cs typeface="Times New Roman"/>
                        </a:rPr>
                        <a:t>  Errors and omissions</a:t>
                      </a:r>
                      <a:endParaRPr lang="en-US" sz="18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−12.9</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−11.3</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−1.7</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−8.0</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−6.3</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−6.0</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r>
              <a:tr h="574766">
                <a:tc>
                  <a:txBody>
                    <a:bodyPr/>
                    <a:lstStyle/>
                    <a:p>
                      <a:pPr marL="73025" marR="0" algn="just">
                        <a:spcBef>
                          <a:spcPts val="0"/>
                        </a:spcBef>
                        <a:spcAft>
                          <a:spcPts val="0"/>
                        </a:spcAft>
                      </a:pPr>
                      <a:r>
                        <a:rPr lang="en-US" sz="1800" dirty="0">
                          <a:solidFill>
                            <a:srgbClr val="000000"/>
                          </a:solidFill>
                          <a:latin typeface="Times New Roman"/>
                          <a:ea typeface="Times New Roman"/>
                          <a:cs typeface="Times New Roman"/>
                        </a:rPr>
                        <a:t>Change in reserves (+ = increase)</a:t>
                      </a:r>
                      <a:endParaRPr lang="en-US" sz="18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148.9</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−38.9</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3.4</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36.8</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42.7</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23.0</a:t>
                      </a:r>
                      <a:endParaRPr lang="en-US" sz="1600" dirty="0">
                        <a:latin typeface="Times New Roman"/>
                        <a:ea typeface="Times New Roman"/>
                        <a:cs typeface="Times New Roman"/>
                      </a:endParaRPr>
                    </a:p>
                  </a:txBody>
                  <a:tcPr marL="68580" marR="68580" marT="0" marB="0" anchor="ctr">
                    <a:lnL>
                      <a:noFill/>
                    </a:lnL>
                    <a:lnR>
                      <a:noFill/>
                    </a:lnR>
                    <a:lnT>
                      <a:noFill/>
                    </a:lnT>
                    <a:lnB>
                      <a:noFill/>
                    </a:lnB>
                    <a:solidFill>
                      <a:srgbClr val="FFFFFF"/>
                    </a:solidFill>
                  </a:tcPr>
                </a:tc>
              </a:tr>
              <a:tr h="574766">
                <a:tc>
                  <a:txBody>
                    <a:bodyPr/>
                    <a:lstStyle/>
                    <a:p>
                      <a:pPr marL="73025" marR="0" algn="just">
                        <a:spcBef>
                          <a:spcPts val="0"/>
                        </a:spcBef>
                        <a:spcAft>
                          <a:spcPts val="0"/>
                        </a:spcAft>
                      </a:pPr>
                      <a:r>
                        <a:rPr lang="en-US" sz="1800" dirty="0">
                          <a:solidFill>
                            <a:srgbClr val="000000"/>
                          </a:solidFill>
                          <a:latin typeface="Times New Roman"/>
                          <a:ea typeface="Times New Roman"/>
                          <a:cs typeface="Times New Roman"/>
                        </a:rPr>
                        <a:t>Memo: average oil price (</a:t>
                      </a:r>
                      <a:r>
                        <a:rPr lang="en-US" sz="1800" dirty="0" smtClean="0">
                          <a:solidFill>
                            <a:srgbClr val="000000"/>
                          </a:solidFill>
                          <a:latin typeface="Times New Roman"/>
                          <a:ea typeface="Times New Roman"/>
                          <a:cs typeface="Times New Roman"/>
                        </a:rPr>
                        <a:t>Brent, </a:t>
                      </a:r>
                      <a:r>
                        <a:rPr lang="en-US" sz="1800" dirty="0">
                          <a:solidFill>
                            <a:srgbClr val="000000"/>
                          </a:solidFill>
                          <a:latin typeface="Times New Roman"/>
                          <a:ea typeface="Times New Roman"/>
                          <a:cs typeface="Times New Roman"/>
                        </a:rPr>
                        <a:t>US$/barrel)</a:t>
                      </a:r>
                      <a:endParaRPr lang="en-US" sz="18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72.5</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96.9</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61.5</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79.5</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77.3</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73025" marR="0" algn="ctr">
                        <a:spcBef>
                          <a:spcPts val="0"/>
                        </a:spcBef>
                        <a:spcAft>
                          <a:spcPts val="0"/>
                        </a:spcAft>
                      </a:pPr>
                      <a:r>
                        <a:rPr lang="en-US" sz="1600" dirty="0">
                          <a:solidFill>
                            <a:srgbClr val="000000"/>
                          </a:solidFill>
                          <a:latin typeface="Times New Roman"/>
                          <a:ea typeface="Times New Roman"/>
                          <a:cs typeface="Times New Roman"/>
                        </a:rPr>
                        <a:t>111.0</a:t>
                      </a:r>
                      <a:endParaRPr lang="en-US" sz="16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9" name="Rectangle 8"/>
          <p:cNvSpPr/>
          <p:nvPr/>
        </p:nvSpPr>
        <p:spPr>
          <a:xfrm>
            <a:off x="567292" y="1371600"/>
            <a:ext cx="1263487" cy="338554"/>
          </a:xfrm>
          <a:prstGeom prst="rect">
            <a:avLst/>
          </a:prstGeom>
        </p:spPr>
        <p:txBody>
          <a:bodyPr wrap="none">
            <a:spAutoFit/>
          </a:bodyPr>
          <a:lstStyle/>
          <a:p>
            <a:r>
              <a:rPr lang="en-US" sz="1600" dirty="0" smtClean="0"/>
              <a:t>US$ billions</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B Russia Corporate">
  <a:themeElements>
    <a:clrScheme name="WB Russia Corpo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B Russia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3366"/>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3366"/>
            </a:solidFill>
            <a:effectLst/>
            <a:latin typeface="Arial" charset="0"/>
          </a:defRPr>
        </a:defPPr>
      </a:lstStyle>
    </a:lnDef>
  </a:objectDefaults>
  <a:extraClrSchemeLst>
    <a:extraClrScheme>
      <a:clrScheme name="WB Russia Corpo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B Russia Corpo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B Russia Corpo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B Russia Corpo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B Russia Corpo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B Russia Corpo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B Russia Corpo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B Russia Corpo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B Russia Corpo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B Russia Corpo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B Russia Corpo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B Russia Corpo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WB Russia Corporate</Template>
  <TotalTime>11517</TotalTime>
  <Words>1961</Words>
  <Application>Microsoft Office PowerPoint</Application>
  <PresentationFormat>On-screen Show (4:3)</PresentationFormat>
  <Paragraphs>456</Paragraphs>
  <Slides>32</Slides>
  <Notes>13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WB Russia Corporate</vt:lpstr>
      <vt:lpstr>Russian Economic Report No. 26  </vt:lpstr>
      <vt:lpstr> </vt:lpstr>
      <vt:lpstr>I. Global trends</vt:lpstr>
      <vt:lpstr>Global Industrial Production: Output Momentum Slowing</vt:lpstr>
      <vt:lpstr>Capital flows to developing countries-reflecting rising risks and uncertainty</vt:lpstr>
      <vt:lpstr>Continuing debt crisis in the Eurozone and rising global uncertainty</vt:lpstr>
      <vt:lpstr>RUSSIA’S RECENT ECONOMIC DEVELOPMENTS AND MACRO POLICIES IN 2011</vt:lpstr>
      <vt:lpstr>Lower than expected but broad based growth in the first half of 2011: growth in domestic demand has not been as strong as anticipated</vt:lpstr>
      <vt:lpstr>    Balance of payments - overall position deteriorated in H1 2011 because of large net capital outflows </vt:lpstr>
      <vt:lpstr>Net capital outflows remained large in H1 2011  (albeit slowing in Q2) despite high oil prices and continued moderate growth</vt:lpstr>
      <vt:lpstr>The labor market outcomes: gradually improving during the first half of 2011; Unemployment in July 6.5%</vt:lpstr>
      <vt:lpstr>And vacancies have been growing steadily since December 2010, especially in manufacturing and finance</vt:lpstr>
      <vt:lpstr>Yet many Russia’s regions are experiencing very high unemployment rates with attendant social risks</vt:lpstr>
      <vt:lpstr>Percentage increase in unemployment in Q1 2011 from a year ago—the lighter the color the lower the unemployment</vt:lpstr>
      <vt:lpstr>Real wages and pensions increased slightly, along with the rise in productivity</vt:lpstr>
      <vt:lpstr>Monetary and exchange rate policy</vt:lpstr>
      <vt:lpstr>With continued decline in lending rates, robust credit recovery continues, but the share of total credits to the private sector in GDP remains low</vt:lpstr>
      <vt:lpstr>Slide 18</vt:lpstr>
      <vt:lpstr>Notwithstanding the short-term federal budget surplus and the low public debt, the new budget plan for 2012–14 raises concerns about the long-term fiscal sustainability of Russia’s public finances</vt:lpstr>
      <vt:lpstr>II. Global Outlook, 2011-2012  real GDP growth, %</vt:lpstr>
      <vt:lpstr>The oil price outlook has been revised downward </vt:lpstr>
      <vt:lpstr>Outlook for Russia: 2010 - 2012</vt:lpstr>
      <vt:lpstr>Demand Sources of Russia’s Growth</vt:lpstr>
      <vt:lpstr>Russia’s national poverty rate during 2009 and 2010 was essentially flat, and the government managed to cushion the effect on the poor through a large fiscal stimulus, but poverty reduction going forward will be more difficult</vt:lpstr>
      <vt:lpstr>Thinking About the Unthinkable: How Bad Can it Get in Russia?</vt:lpstr>
      <vt:lpstr>“Moderate shock” scenario: in 2011, growth is moderately affected, but in 2012 growth is cut by 2 percentage points from the baseline.   “Severe shock” scenario: Russia’s economy would enter a recession with negative growth in 2012. </vt:lpstr>
      <vt:lpstr>Simulations: Unemployment</vt:lpstr>
      <vt:lpstr>Simulations: Consolidated Budget Balance</vt:lpstr>
      <vt:lpstr>Simulations: Consumption</vt:lpstr>
      <vt:lpstr>In sum: Russia’s outlook</vt:lpstr>
      <vt:lpstr>Downside scenarios suggest</vt:lpstr>
      <vt:lpstr>Thank you!</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ЗАКУПКА КОНСУЛЬТАЦИОННЫХ УСЛУГ</dc:title>
  <dc:creator>wb247767</dc:creator>
  <cp:lastModifiedBy>WB20657</cp:lastModifiedBy>
  <cp:revision>295</cp:revision>
  <dcterms:created xsi:type="dcterms:W3CDTF">2007-10-04T10:55:48Z</dcterms:created>
  <dcterms:modified xsi:type="dcterms:W3CDTF">2011-09-14T21:18:12Z</dcterms:modified>
</cp:coreProperties>
</file>